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92" r:id="rId5"/>
    <p:sldId id="264" r:id="rId6"/>
    <p:sldId id="314" r:id="rId7"/>
    <p:sldId id="343" r:id="rId8"/>
    <p:sldId id="337" r:id="rId9"/>
    <p:sldId id="338" r:id="rId10"/>
    <p:sldId id="339" r:id="rId11"/>
    <p:sldId id="316" r:id="rId12"/>
    <p:sldId id="317" r:id="rId13"/>
    <p:sldId id="341" r:id="rId14"/>
    <p:sldId id="333" r:id="rId15"/>
    <p:sldId id="319" r:id="rId16"/>
    <p:sldId id="342" r:id="rId17"/>
    <p:sldId id="320" r:id="rId18"/>
    <p:sldId id="322" r:id="rId19"/>
    <p:sldId id="324" r:id="rId20"/>
    <p:sldId id="325" r:id="rId21"/>
    <p:sldId id="326" r:id="rId22"/>
    <p:sldId id="336" r:id="rId23"/>
    <p:sldId id="321" r:id="rId24"/>
    <p:sldId id="327" r:id="rId25"/>
    <p:sldId id="328" r:id="rId26"/>
    <p:sldId id="329" r:id="rId27"/>
    <p:sldId id="330" r:id="rId28"/>
    <p:sldId id="331" r:id="rId29"/>
    <p:sldId id="332" r:id="rId30"/>
    <p:sldId id="256" r:id="rId31"/>
    <p:sldId id="334" r:id="rId32"/>
    <p:sldId id="335"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Keefe" initials="KK" lastIdx="17" clrIdx="0">
    <p:extLst>
      <p:ext uri="{19B8F6BF-5375-455C-9EA6-DF929625EA0E}">
        <p15:presenceInfo xmlns:p15="http://schemas.microsoft.com/office/powerpoint/2012/main" userId="S-1-5-21-554429476-170193546-2702804930-9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38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A9F6C-0FAA-4F89-9021-8B61A3696A08}" v="509" dt="2018-09-20T17:08:24.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5" autoAdjust="0"/>
    <p:restoredTop sz="55918" autoAdjust="0"/>
  </p:normalViewPr>
  <p:slideViewPr>
    <p:cSldViewPr snapToGrid="0">
      <p:cViewPr varScale="1">
        <p:scale>
          <a:sx n="51" d="100"/>
          <a:sy n="51" d="100"/>
        </p:scale>
        <p:origin x="1710" y="6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35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Rogers" userId="838389e0-5066-4797-971b-cd84bdf0badc" providerId="ADAL" clId="{237D84A4-61EB-4D73-B66F-0CC476E74C32}"/>
  </pc:docChgLst>
  <pc:docChgLst>
    <pc:chgData name="Michael Rogers" userId="838389e0-5066-4797-971b-cd84bdf0badc" providerId="ADAL" clId="{DE582162-833B-4D56-804C-E891D5741CF3}"/>
    <pc:docChg chg="custSel addSld delSld modSld modMainMaster">
      <pc:chgData name="Michael Rogers" userId="838389e0-5066-4797-971b-cd84bdf0badc" providerId="ADAL" clId="{DE582162-833B-4D56-804C-E891D5741CF3}" dt="2018-08-16T14:34:02.439" v="12"/>
      <pc:docMkLst>
        <pc:docMk/>
      </pc:docMkLst>
      <pc:sldChg chg="delSp">
        <pc:chgData name="Michael Rogers" userId="838389e0-5066-4797-971b-cd84bdf0badc" providerId="ADAL" clId="{DE582162-833B-4D56-804C-E891D5741CF3}" dt="2018-08-16T14:33:53.209" v="9" actId="478"/>
        <pc:sldMkLst>
          <pc:docMk/>
          <pc:sldMk cId="1894420014" sldId="256"/>
        </pc:sldMkLst>
        <pc:spChg chg="del">
          <ac:chgData name="Michael Rogers" userId="838389e0-5066-4797-971b-cd84bdf0badc" providerId="ADAL" clId="{DE582162-833B-4D56-804C-E891D5741CF3}" dt="2018-08-16T14:33:53.209" v="9" actId="478"/>
          <ac:spMkLst>
            <pc:docMk/>
            <pc:sldMk cId="1894420014" sldId="256"/>
            <ac:spMk id="6" creationId="{BF5DCC11-EE98-4F73-8AEE-07BFCE61C7A2}"/>
          </ac:spMkLst>
        </pc:spChg>
        <pc:picChg chg="del">
          <ac:chgData name="Michael Rogers" userId="838389e0-5066-4797-971b-cd84bdf0badc" providerId="ADAL" clId="{DE582162-833B-4D56-804C-E891D5741CF3}" dt="2018-08-16T14:33:30.795" v="0" actId="478"/>
          <ac:picMkLst>
            <pc:docMk/>
            <pc:sldMk cId="1894420014" sldId="256"/>
            <ac:picMk id="7" creationId="{86BFAF6F-9D50-4738-9881-EDBF282F229F}"/>
          </ac:picMkLst>
        </pc:picChg>
        <pc:picChg chg="del">
          <ac:chgData name="Michael Rogers" userId="838389e0-5066-4797-971b-cd84bdf0badc" providerId="ADAL" clId="{DE582162-833B-4D56-804C-E891D5741CF3}" dt="2018-08-16T14:33:52.156" v="8" actId="478"/>
          <ac:picMkLst>
            <pc:docMk/>
            <pc:sldMk cId="1894420014" sldId="256"/>
            <ac:picMk id="9" creationId="{8C089FCD-CF60-44F9-8977-D35E113BAA0F}"/>
          </ac:picMkLst>
        </pc:picChg>
      </pc:sldChg>
      <pc:sldChg chg="addSp delSp modSp">
        <pc:chgData name="Michael Rogers" userId="838389e0-5066-4797-971b-cd84bdf0badc" providerId="ADAL" clId="{DE582162-833B-4D56-804C-E891D5741CF3}" dt="2018-08-16T14:33:57.674" v="10"/>
        <pc:sldMkLst>
          <pc:docMk/>
          <pc:sldMk cId="3121983473" sldId="258"/>
        </pc:sldMkLst>
        <pc:spChg chg="add mod">
          <ac:chgData name="Michael Rogers" userId="838389e0-5066-4797-971b-cd84bdf0badc" providerId="ADAL" clId="{DE582162-833B-4D56-804C-E891D5741CF3}" dt="2018-08-16T14:33:57.674" v="10"/>
          <ac:spMkLst>
            <pc:docMk/>
            <pc:sldMk cId="3121983473" sldId="258"/>
            <ac:spMk id="2" creationId="{F7CAFA2A-D942-4107-8755-1B756FF577A1}"/>
          </ac:spMkLst>
        </pc:spChg>
        <pc:spChg chg="add mod">
          <ac:chgData name="Michael Rogers" userId="838389e0-5066-4797-971b-cd84bdf0badc" providerId="ADAL" clId="{DE582162-833B-4D56-804C-E891D5741CF3}" dt="2018-08-16T14:33:57.674" v="10"/>
          <ac:spMkLst>
            <pc:docMk/>
            <pc:sldMk cId="3121983473" sldId="258"/>
            <ac:spMk id="3" creationId="{8FE334C1-AE2C-4453-A61F-4AA2642E998D}"/>
          </ac:spMkLst>
        </pc:spChg>
        <pc:picChg chg="del">
          <ac:chgData name="Michael Rogers" userId="838389e0-5066-4797-971b-cd84bdf0badc" providerId="ADAL" clId="{DE582162-833B-4D56-804C-E891D5741CF3}" dt="2018-08-16T14:33:31.683" v="1" actId="478"/>
          <ac:picMkLst>
            <pc:docMk/>
            <pc:sldMk cId="3121983473" sldId="258"/>
            <ac:picMk id="6" creationId="{B1A6E1F5-ECE7-4FD8-BB64-7F7DF637B176}"/>
          </ac:picMkLst>
        </pc:picChg>
      </pc:sldChg>
      <pc:sldChg chg="addSp delSp modSp add">
        <pc:chgData name="Michael Rogers" userId="838389e0-5066-4797-971b-cd84bdf0badc" providerId="ADAL" clId="{DE582162-833B-4D56-804C-E891D5741CF3}" dt="2018-08-16T14:34:02.439" v="12"/>
        <pc:sldMkLst>
          <pc:docMk/>
          <pc:sldMk cId="782546763" sldId="259"/>
        </pc:sldMkLst>
        <pc:spChg chg="del">
          <ac:chgData name="Michael Rogers" userId="838389e0-5066-4797-971b-cd84bdf0badc" providerId="ADAL" clId="{DE582162-833B-4D56-804C-E891D5741CF3}" dt="2018-08-16T14:34:02.439" v="12"/>
          <ac:spMkLst>
            <pc:docMk/>
            <pc:sldMk cId="782546763" sldId="259"/>
            <ac:spMk id="2" creationId="{75AD4E6E-E117-4F3D-A03A-3AA834851FA2}"/>
          </ac:spMkLst>
        </pc:spChg>
        <pc:spChg chg="del">
          <ac:chgData name="Michael Rogers" userId="838389e0-5066-4797-971b-cd84bdf0badc" providerId="ADAL" clId="{DE582162-833B-4D56-804C-E891D5741CF3}" dt="2018-08-16T14:34:02.439" v="12"/>
          <ac:spMkLst>
            <pc:docMk/>
            <pc:sldMk cId="782546763" sldId="259"/>
            <ac:spMk id="3" creationId="{B57C5DFD-7716-4F2F-A4F9-1D593BFE5362}"/>
          </ac:spMkLst>
        </pc:spChg>
        <pc:spChg chg="add mod">
          <ac:chgData name="Michael Rogers" userId="838389e0-5066-4797-971b-cd84bdf0badc" providerId="ADAL" clId="{DE582162-833B-4D56-804C-E891D5741CF3}" dt="2018-08-16T14:34:02.439" v="12"/>
          <ac:spMkLst>
            <pc:docMk/>
            <pc:sldMk cId="782546763" sldId="259"/>
            <ac:spMk id="4" creationId="{79A848B9-4B72-46BC-8EAF-4E04A73DED16}"/>
          </ac:spMkLst>
        </pc:spChg>
        <pc:spChg chg="add mod">
          <ac:chgData name="Michael Rogers" userId="838389e0-5066-4797-971b-cd84bdf0badc" providerId="ADAL" clId="{DE582162-833B-4D56-804C-E891D5741CF3}" dt="2018-08-16T14:34:02.439" v="12"/>
          <ac:spMkLst>
            <pc:docMk/>
            <pc:sldMk cId="782546763" sldId="259"/>
            <ac:spMk id="5" creationId="{21B86811-DCF7-4A1D-879F-C6F2B0E959A5}"/>
          </ac:spMkLst>
        </pc:spChg>
      </pc:sldChg>
      <pc:sldMasterChg chg="delSp modSldLayout">
        <pc:chgData name="Michael Rogers" userId="838389e0-5066-4797-971b-cd84bdf0badc" providerId="ADAL" clId="{DE582162-833B-4D56-804C-E891D5741CF3}" dt="2018-08-16T14:33:48.394" v="7" actId="478"/>
        <pc:sldMasterMkLst>
          <pc:docMk/>
          <pc:sldMasterMk cId="2584181806" sldId="2147483648"/>
        </pc:sldMasterMkLst>
        <pc:picChg chg="del">
          <ac:chgData name="Michael Rogers" userId="838389e0-5066-4797-971b-cd84bdf0badc" providerId="ADAL" clId="{DE582162-833B-4D56-804C-E891D5741CF3}" dt="2018-08-16T14:33:46.644" v="6" actId="478"/>
          <ac:picMkLst>
            <pc:docMk/>
            <pc:sldMasterMk cId="2584181806" sldId="2147483648"/>
            <ac:picMk id="11" creationId="{874398C7-8C8F-4B8B-89B6-789A9749995F}"/>
          </ac:picMkLst>
        </pc:picChg>
        <pc:sldLayoutChg chg="delSp">
          <pc:chgData name="Michael Rogers" userId="838389e0-5066-4797-971b-cd84bdf0badc" providerId="ADAL" clId="{DE582162-833B-4D56-804C-E891D5741CF3}" dt="2018-08-16T14:33:48.394" v="7" actId="478"/>
          <pc:sldLayoutMkLst>
            <pc:docMk/>
            <pc:sldMasterMk cId="2584181806" sldId="2147483648"/>
            <pc:sldLayoutMk cId="1240804287" sldId="2147483649"/>
          </pc:sldLayoutMkLst>
          <pc:picChg chg="del">
            <ac:chgData name="Michael Rogers" userId="838389e0-5066-4797-971b-cd84bdf0badc" providerId="ADAL" clId="{DE582162-833B-4D56-804C-E891D5741CF3}" dt="2018-08-16T14:33:48.394" v="7" actId="478"/>
            <ac:picMkLst>
              <pc:docMk/>
              <pc:sldMasterMk cId="2584181806" sldId="2147483648"/>
              <pc:sldLayoutMk cId="1240804287" sldId="2147483649"/>
              <ac:picMk id="11" creationId="{1290E434-E3D3-4507-AC1E-914B85267389}"/>
            </ac:picMkLst>
          </pc:picChg>
        </pc:sldLayoutChg>
      </pc:sldMasterChg>
    </pc:docChg>
  </pc:docChgLst>
  <pc:docChgLst>
    <pc:chgData name="Michael Rogers" userId="838389e0-5066-4797-971b-cd84bdf0badc" providerId="ADAL" clId="{DB1A9F6C-0FAA-4F89-9021-8B61A3696A08}"/>
    <pc:docChg chg="undo redo custSel modSld modMainMaster">
      <pc:chgData name="Michael Rogers" userId="838389e0-5066-4797-971b-cd84bdf0badc" providerId="ADAL" clId="{DB1A9F6C-0FAA-4F89-9021-8B61A3696A08}" dt="2018-09-20T17:08:24.053" v="505" actId="20577"/>
      <pc:docMkLst>
        <pc:docMk/>
      </pc:docMkLst>
      <pc:sldChg chg="addSp modSp">
        <pc:chgData name="Michael Rogers" userId="838389e0-5066-4797-971b-cd84bdf0badc" providerId="ADAL" clId="{DB1A9F6C-0FAA-4F89-9021-8B61A3696A08}" dt="2018-09-20T15:21:53.896" v="10" actId="1076"/>
        <pc:sldMkLst>
          <pc:docMk/>
          <pc:sldMk cId="1894420014" sldId="256"/>
        </pc:sldMkLst>
        <pc:picChg chg="add mod">
          <ac:chgData name="Michael Rogers" userId="838389e0-5066-4797-971b-cd84bdf0badc" providerId="ADAL" clId="{DB1A9F6C-0FAA-4F89-9021-8B61A3696A08}" dt="2018-09-20T15:21:53.896" v="10" actId="1076"/>
          <ac:picMkLst>
            <pc:docMk/>
            <pc:sldMk cId="1894420014" sldId="256"/>
            <ac:picMk id="5" creationId="{6F6EC915-B79F-405C-A730-CC47DBEEF48F}"/>
          </ac:picMkLst>
        </pc:picChg>
      </pc:sldChg>
      <pc:sldChg chg="addSp delSp modSp">
        <pc:chgData name="Michael Rogers" userId="838389e0-5066-4797-971b-cd84bdf0badc" providerId="ADAL" clId="{DB1A9F6C-0FAA-4F89-9021-8B61A3696A08}" dt="2018-09-20T17:08:24.053" v="505" actId="20577"/>
        <pc:sldMkLst>
          <pc:docMk/>
          <pc:sldMk cId="3121983473" sldId="258"/>
        </pc:sldMkLst>
        <pc:spChg chg="del">
          <ac:chgData name="Michael Rogers" userId="838389e0-5066-4797-971b-cd84bdf0badc" providerId="ADAL" clId="{DB1A9F6C-0FAA-4F89-9021-8B61A3696A08}" dt="2018-09-20T15:37:01.824" v="11" actId="3680"/>
          <ac:spMkLst>
            <pc:docMk/>
            <pc:sldMk cId="3121983473" sldId="258"/>
            <ac:spMk id="3" creationId="{8FE334C1-AE2C-4453-A61F-4AA2642E998D}"/>
          </ac:spMkLst>
        </pc:spChg>
        <pc:spChg chg="add mod">
          <ac:chgData name="Michael Rogers" userId="838389e0-5066-4797-971b-cd84bdf0badc" providerId="ADAL" clId="{DB1A9F6C-0FAA-4F89-9021-8B61A3696A08}" dt="2018-09-20T15:48:39.648" v="500" actId="20577"/>
          <ac:spMkLst>
            <pc:docMk/>
            <pc:sldMk cId="3121983473" sldId="258"/>
            <ac:spMk id="6" creationId="{3A7C4A56-EB4D-4AFC-81CC-0A48DD93FA9E}"/>
          </ac:spMkLst>
        </pc:spChg>
        <pc:graphicFrameChg chg="add mod modGraphic">
          <ac:chgData name="Michael Rogers" userId="838389e0-5066-4797-971b-cd84bdf0badc" providerId="ADAL" clId="{DB1A9F6C-0FAA-4F89-9021-8B61A3696A08}" dt="2018-09-20T17:08:24.053" v="505" actId="20577"/>
          <ac:graphicFrameMkLst>
            <pc:docMk/>
            <pc:sldMk cId="3121983473" sldId="258"/>
            <ac:graphicFrameMk id="5" creationId="{4D640C0A-88C2-4C8C-BC5A-6208D02B4D8D}"/>
          </ac:graphicFrameMkLst>
        </pc:graphicFrameChg>
      </pc:sldChg>
      <pc:sldMasterChg chg="addSp modSp modSldLayout">
        <pc:chgData name="Michael Rogers" userId="838389e0-5066-4797-971b-cd84bdf0badc" providerId="ADAL" clId="{DB1A9F6C-0FAA-4F89-9021-8B61A3696A08}" dt="2018-09-20T15:21:32.229" v="3" actId="20577"/>
        <pc:sldMasterMkLst>
          <pc:docMk/>
          <pc:sldMasterMk cId="2584181806" sldId="2147483648"/>
        </pc:sldMasterMkLst>
        <pc:picChg chg="add mod">
          <ac:chgData name="Michael Rogers" userId="838389e0-5066-4797-971b-cd84bdf0badc" providerId="ADAL" clId="{DB1A9F6C-0FAA-4F89-9021-8B61A3696A08}" dt="2018-09-20T15:21:25.384" v="2" actId="1076"/>
          <ac:picMkLst>
            <pc:docMk/>
            <pc:sldMasterMk cId="2584181806" sldId="2147483648"/>
            <ac:picMk id="10" creationId="{31835F79-C94D-4FAA-93B9-CD22CF5E0519}"/>
          </ac:picMkLst>
        </pc:picChg>
        <pc:sldLayoutChg chg="addSp">
          <pc:chgData name="Michael Rogers" userId="838389e0-5066-4797-971b-cd84bdf0badc" providerId="ADAL" clId="{DB1A9F6C-0FAA-4F89-9021-8B61A3696A08}" dt="2018-09-20T15:21:32.229" v="3" actId="20577"/>
          <pc:sldLayoutMkLst>
            <pc:docMk/>
            <pc:sldMasterMk cId="2584181806" sldId="2147483648"/>
            <pc:sldLayoutMk cId="1240804287" sldId="2147483649"/>
          </pc:sldLayoutMkLst>
          <pc:picChg chg="add">
            <ac:chgData name="Michael Rogers" userId="838389e0-5066-4797-971b-cd84bdf0badc" providerId="ADAL" clId="{DB1A9F6C-0FAA-4F89-9021-8B61A3696A08}" dt="2018-09-20T15:21:32.229" v="3" actId="20577"/>
            <ac:picMkLst>
              <pc:docMk/>
              <pc:sldMasterMk cId="2584181806" sldId="2147483648"/>
              <pc:sldLayoutMk cId="1240804287" sldId="2147483649"/>
              <ac:picMk id="9" creationId="{C9B2F2D9-8339-41B9-90AD-CC175C38C0C5}"/>
            </ac:picMkLst>
          </pc:picChg>
        </pc:sldLayoutChg>
      </pc:sldMasterChg>
    </pc:docChg>
  </pc:docChgLst>
  <pc:docChgLst>
    <pc:chgData name="Michael Rogers" userId="838389e0-5066-4797-971b-cd84bdf0badc" providerId="ADAL" clId="{C45CA9C8-F7ED-4345-9440-65A444944785}"/>
    <pc:docChg chg="undo custSel addSld delSld modSld modMainMaster">
      <pc:chgData name="Michael Rogers" userId="838389e0-5066-4797-971b-cd84bdf0badc" providerId="ADAL" clId="{C45CA9C8-F7ED-4345-9440-65A444944785}" dt="2018-06-29T15:57:06.680" v="567" actId="1035"/>
      <pc:docMkLst>
        <pc:docMk/>
      </pc:docMkLst>
      <pc:sldChg chg="addSp delSp modSp">
        <pc:chgData name="Michael Rogers" userId="838389e0-5066-4797-971b-cd84bdf0badc" providerId="ADAL" clId="{C45CA9C8-F7ED-4345-9440-65A444944785}" dt="2018-06-29T15:53:33.444" v="477" actId="1076"/>
        <pc:sldMkLst>
          <pc:docMk/>
          <pc:sldMk cId="1894420014" sldId="256"/>
        </pc:sldMkLst>
        <pc:spChg chg="mod">
          <ac:chgData name="Michael Rogers" userId="838389e0-5066-4797-971b-cd84bdf0badc" providerId="ADAL" clId="{C45CA9C8-F7ED-4345-9440-65A444944785}" dt="2018-06-29T15:28:58.672" v="66" actId="1076"/>
          <ac:spMkLst>
            <pc:docMk/>
            <pc:sldMk cId="1894420014" sldId="256"/>
            <ac:spMk id="2" creationId="{00000000-0000-0000-0000-000000000000}"/>
          </ac:spMkLst>
        </pc:spChg>
        <pc:spChg chg="mod">
          <ac:chgData name="Michael Rogers" userId="838389e0-5066-4797-971b-cd84bdf0badc" providerId="ADAL" clId="{C45CA9C8-F7ED-4345-9440-65A444944785}" dt="2018-06-29T15:28:58.672" v="66" actId="1076"/>
          <ac:spMkLst>
            <pc:docMk/>
            <pc:sldMk cId="1894420014" sldId="256"/>
            <ac:spMk id="3" creationId="{00000000-0000-0000-0000-000000000000}"/>
          </ac:spMkLst>
        </pc:spChg>
        <pc:spChg chg="mod">
          <ac:chgData name="Michael Rogers" userId="838389e0-5066-4797-971b-cd84bdf0badc" providerId="ADAL" clId="{C45CA9C8-F7ED-4345-9440-65A444944785}" dt="2018-06-29T15:28:52.454" v="65" actId="14100"/>
          <ac:spMkLst>
            <pc:docMk/>
            <pc:sldMk cId="1894420014" sldId="256"/>
            <ac:spMk id="6" creationId="{BF5DCC11-EE98-4F73-8AEE-07BFCE61C7A2}"/>
          </ac:spMkLst>
        </pc:spChg>
        <pc:picChg chg="del">
          <ac:chgData name="Michael Rogers" userId="838389e0-5066-4797-971b-cd84bdf0badc" providerId="ADAL" clId="{C45CA9C8-F7ED-4345-9440-65A444944785}" dt="2018-06-29T15:27:35.189" v="50" actId="478"/>
          <ac:picMkLst>
            <pc:docMk/>
            <pc:sldMk cId="1894420014" sldId="256"/>
            <ac:picMk id="5" creationId="{F3488501-023B-4CC5-AAE8-545DCCB37F19}"/>
          </ac:picMkLst>
        </pc:picChg>
        <pc:picChg chg="add mod">
          <ac:chgData name="Michael Rogers" userId="838389e0-5066-4797-971b-cd84bdf0badc" providerId="ADAL" clId="{C45CA9C8-F7ED-4345-9440-65A444944785}" dt="2018-06-29T15:53:33.444" v="477" actId="1076"/>
          <ac:picMkLst>
            <pc:docMk/>
            <pc:sldMk cId="1894420014" sldId="256"/>
            <ac:picMk id="7" creationId="{86BFAF6F-9D50-4738-9881-EDBF282F229F}"/>
          </ac:picMkLst>
        </pc:picChg>
        <pc:picChg chg="add mod modCrop">
          <ac:chgData name="Michael Rogers" userId="838389e0-5066-4797-971b-cd84bdf0badc" providerId="ADAL" clId="{C45CA9C8-F7ED-4345-9440-65A444944785}" dt="2018-06-29T15:53:33.444" v="477" actId="1076"/>
          <ac:picMkLst>
            <pc:docMk/>
            <pc:sldMk cId="1894420014" sldId="256"/>
            <ac:picMk id="9" creationId="{8C089FCD-CF60-44F9-8977-D35E113BAA0F}"/>
          </ac:picMkLst>
        </pc:picChg>
      </pc:sldChg>
      <pc:sldChg chg="addSp delSp modSp add">
        <pc:chgData name="Michael Rogers" userId="838389e0-5066-4797-971b-cd84bdf0badc" providerId="ADAL" clId="{C45CA9C8-F7ED-4345-9440-65A444944785}" dt="2018-06-29T15:33:42.269" v="82" actId="14100"/>
        <pc:sldMkLst>
          <pc:docMk/>
          <pc:sldMk cId="3121983473" sldId="258"/>
        </pc:sldMkLst>
        <pc:spChg chg="del">
          <ac:chgData name="Michael Rogers" userId="838389e0-5066-4797-971b-cd84bdf0badc" providerId="ADAL" clId="{C45CA9C8-F7ED-4345-9440-65A444944785}" dt="2018-06-29T15:20:48.595" v="45" actId="14100"/>
          <ac:spMkLst>
            <pc:docMk/>
            <pc:sldMk cId="3121983473" sldId="258"/>
            <ac:spMk id="2" creationId="{6C9B7653-8D70-4D5D-BA8E-77D409961580}"/>
          </ac:spMkLst>
        </pc:spChg>
        <pc:spChg chg="del">
          <ac:chgData name="Michael Rogers" userId="838389e0-5066-4797-971b-cd84bdf0badc" providerId="ADAL" clId="{C45CA9C8-F7ED-4345-9440-65A444944785}" dt="2018-06-29T15:20:48.595" v="45" actId="14100"/>
          <ac:spMkLst>
            <pc:docMk/>
            <pc:sldMk cId="3121983473" sldId="258"/>
            <ac:spMk id="3" creationId="{996E0FD0-41AE-459B-B85F-A6ECD4DD1A84}"/>
          </ac:spMkLst>
        </pc:spChg>
        <pc:spChg chg="add mod">
          <ac:chgData name="Michael Rogers" userId="838389e0-5066-4797-971b-cd84bdf0badc" providerId="ADAL" clId="{C45CA9C8-F7ED-4345-9440-65A444944785}" dt="2018-06-29T15:20:57.618" v="48" actId="208"/>
          <ac:spMkLst>
            <pc:docMk/>
            <pc:sldMk cId="3121983473" sldId="258"/>
            <ac:spMk id="4" creationId="{6B3A2882-FC0D-46BC-BED6-07CBCE01B4A3}"/>
          </ac:spMkLst>
        </pc:spChg>
        <pc:picChg chg="add mod">
          <ac:chgData name="Michael Rogers" userId="838389e0-5066-4797-971b-cd84bdf0badc" providerId="ADAL" clId="{C45CA9C8-F7ED-4345-9440-65A444944785}" dt="2018-06-29T15:33:42.269" v="82" actId="14100"/>
          <ac:picMkLst>
            <pc:docMk/>
            <pc:sldMk cId="3121983473" sldId="258"/>
            <ac:picMk id="6" creationId="{B1A6E1F5-ECE7-4FD8-BB64-7F7DF637B176}"/>
          </ac:picMkLst>
        </pc:picChg>
      </pc:sldChg>
      <pc:sldMasterChg chg="addSp delSp modSp modSldLayout">
        <pc:chgData name="Michael Rogers" userId="838389e0-5066-4797-971b-cd84bdf0badc" providerId="ADAL" clId="{C45CA9C8-F7ED-4345-9440-65A444944785}" dt="2018-06-29T15:28:29.991" v="63" actId="1035"/>
        <pc:sldMasterMkLst>
          <pc:docMk/>
          <pc:sldMasterMk cId="2584181806" sldId="2147483648"/>
        </pc:sldMasterMkLst>
        <pc:picChg chg="del">
          <ac:chgData name="Michael Rogers" userId="838389e0-5066-4797-971b-cd84bdf0badc" providerId="ADAL" clId="{C45CA9C8-F7ED-4345-9440-65A444944785}" dt="2018-06-29T15:28:07.137" v="57" actId="478"/>
          <ac:picMkLst>
            <pc:docMk/>
            <pc:sldMasterMk cId="2584181806" sldId="2147483648"/>
            <ac:picMk id="10" creationId="{143C6330-0849-471A-978B-0F8AE84F2043}"/>
          </ac:picMkLst>
        </pc:picChg>
        <pc:picChg chg="add mod">
          <ac:chgData name="Michael Rogers" userId="838389e0-5066-4797-971b-cd84bdf0badc" providerId="ADAL" clId="{C45CA9C8-F7ED-4345-9440-65A444944785}" dt="2018-06-29T15:28:23.386" v="62" actId="1076"/>
          <ac:picMkLst>
            <pc:docMk/>
            <pc:sldMasterMk cId="2584181806" sldId="2147483648"/>
            <ac:picMk id="11" creationId="{874398C7-8C8F-4B8B-89B6-789A9749995F}"/>
          </ac:picMkLst>
        </pc:picChg>
        <pc:sldLayoutChg chg="addSp delSp modSp">
          <pc:chgData name="Michael Rogers" userId="838389e0-5066-4797-971b-cd84bdf0badc" providerId="ADAL" clId="{C45CA9C8-F7ED-4345-9440-65A444944785}" dt="2018-06-29T15:28:29.991" v="63" actId="1035"/>
          <pc:sldLayoutMkLst>
            <pc:docMk/>
            <pc:sldMasterMk cId="2584181806" sldId="2147483648"/>
            <pc:sldLayoutMk cId="1240804287" sldId="2147483649"/>
          </pc:sldLayoutMkLst>
          <pc:picChg chg="del">
            <ac:chgData name="Michael Rogers" userId="838389e0-5066-4797-971b-cd84bdf0badc" providerId="ADAL" clId="{C45CA9C8-F7ED-4345-9440-65A444944785}" dt="2018-06-29T15:28:00.867" v="54" actId="478"/>
            <ac:picMkLst>
              <pc:docMk/>
              <pc:sldMasterMk cId="2584181806" sldId="2147483648"/>
              <pc:sldLayoutMk cId="1240804287" sldId="2147483649"/>
              <ac:picMk id="9" creationId="{D764FD41-C5B8-48C9-B144-AF407151F8B0}"/>
            </ac:picMkLst>
          </pc:picChg>
          <pc:picChg chg="add del mod">
            <ac:chgData name="Michael Rogers" userId="838389e0-5066-4797-971b-cd84bdf0badc" providerId="ADAL" clId="{C45CA9C8-F7ED-4345-9440-65A444944785}" dt="2018-06-29T15:28:04.331" v="56" actId="478"/>
            <ac:picMkLst>
              <pc:docMk/>
              <pc:sldMasterMk cId="2584181806" sldId="2147483648"/>
              <pc:sldLayoutMk cId="1240804287" sldId="2147483649"/>
              <ac:picMk id="10" creationId="{E652422C-C346-4A51-9AFE-E6C9B065F65E}"/>
            </ac:picMkLst>
          </pc:picChg>
          <pc:picChg chg="add">
            <ac:chgData name="Michael Rogers" userId="838389e0-5066-4797-971b-cd84bdf0badc" providerId="ADAL" clId="{C45CA9C8-F7ED-4345-9440-65A444944785}" dt="2018-06-29T15:28:29.991" v="63" actId="1035"/>
            <ac:picMkLst>
              <pc:docMk/>
              <pc:sldMasterMk cId="2584181806" sldId="2147483648"/>
              <pc:sldLayoutMk cId="1240804287" sldId="2147483649"/>
              <ac:picMk id="11" creationId="{1290E434-E3D3-4507-AC1E-914B85267389}"/>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9A0CF6-E057-4834-A162-8F12AB744841}" type="datetimeFigureOut">
              <a:rPr lang="en-US" smtClean="0"/>
              <a:t>5/6/2020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6372E8-08A4-4297-ACB5-AE191DA89A04}" type="slidenum">
              <a:rPr lang="en-US" smtClean="0"/>
              <a:t>‹#›</a:t>
            </a:fld>
            <a:endParaRPr lang="en-US" dirty="0"/>
          </a:p>
        </p:txBody>
      </p:sp>
    </p:spTree>
    <p:extLst>
      <p:ext uri="{BB962C8B-B14F-4D97-AF65-F5344CB8AC3E}">
        <p14:creationId xmlns:p14="http://schemas.microsoft.com/office/powerpoint/2010/main" val="2017819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rerc.com/partners/employee-wellness-servic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372E8-08A4-4297-ACB5-AE191DA89A04}" type="slidenum">
              <a:rPr lang="en-US" smtClean="0"/>
              <a:t>1</a:t>
            </a:fld>
            <a:endParaRPr lang="en-US" dirty="0"/>
          </a:p>
        </p:txBody>
      </p:sp>
    </p:spTree>
    <p:extLst>
      <p:ext uri="{BB962C8B-B14F-4D97-AF65-F5344CB8AC3E}">
        <p14:creationId xmlns:p14="http://schemas.microsoft.com/office/powerpoint/2010/main" val="55959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11</a:t>
            </a:fld>
            <a:endParaRPr lang="en-US" dirty="0"/>
          </a:p>
        </p:txBody>
      </p:sp>
    </p:spTree>
    <p:extLst>
      <p:ext uri="{BB962C8B-B14F-4D97-AF65-F5344CB8AC3E}">
        <p14:creationId xmlns:p14="http://schemas.microsoft.com/office/powerpoint/2010/main" val="390153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bullets</a:t>
            </a:r>
          </a:p>
        </p:txBody>
      </p:sp>
      <p:sp>
        <p:nvSpPr>
          <p:cNvPr id="4" name="Slide Number Placeholder 3"/>
          <p:cNvSpPr>
            <a:spLocks noGrp="1"/>
          </p:cNvSpPr>
          <p:nvPr>
            <p:ph type="sldNum" sz="quarter" idx="10"/>
          </p:nvPr>
        </p:nvSpPr>
        <p:spPr/>
        <p:txBody>
          <a:bodyPr/>
          <a:lstStyle/>
          <a:p>
            <a:fld id="{0D6372E8-08A4-4297-ACB5-AE191DA89A04}" type="slidenum">
              <a:rPr lang="en-US" smtClean="0"/>
              <a:t>12</a:t>
            </a:fld>
            <a:endParaRPr lang="en-US" dirty="0"/>
          </a:p>
        </p:txBody>
      </p:sp>
    </p:spTree>
    <p:extLst>
      <p:ext uri="{BB962C8B-B14F-4D97-AF65-F5344CB8AC3E}">
        <p14:creationId xmlns:p14="http://schemas.microsoft.com/office/powerpoint/2010/main" val="360631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bullets</a:t>
            </a:r>
          </a:p>
        </p:txBody>
      </p:sp>
      <p:sp>
        <p:nvSpPr>
          <p:cNvPr id="4" name="Slide Number Placeholder 3"/>
          <p:cNvSpPr>
            <a:spLocks noGrp="1"/>
          </p:cNvSpPr>
          <p:nvPr>
            <p:ph type="sldNum" sz="quarter" idx="10"/>
          </p:nvPr>
        </p:nvSpPr>
        <p:spPr/>
        <p:txBody>
          <a:bodyPr/>
          <a:lstStyle/>
          <a:p>
            <a:fld id="{0D6372E8-08A4-4297-ACB5-AE191DA89A04}" type="slidenum">
              <a:rPr lang="en-US" smtClean="0"/>
              <a:t>14</a:t>
            </a:fld>
            <a:endParaRPr lang="en-US" dirty="0"/>
          </a:p>
        </p:txBody>
      </p:sp>
    </p:spTree>
    <p:extLst>
      <p:ext uri="{BB962C8B-B14F-4D97-AF65-F5344CB8AC3E}">
        <p14:creationId xmlns:p14="http://schemas.microsoft.com/office/powerpoint/2010/main" val="392848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bullets</a:t>
            </a:r>
          </a:p>
        </p:txBody>
      </p:sp>
      <p:sp>
        <p:nvSpPr>
          <p:cNvPr id="4" name="Slide Number Placeholder 3"/>
          <p:cNvSpPr>
            <a:spLocks noGrp="1"/>
          </p:cNvSpPr>
          <p:nvPr>
            <p:ph type="sldNum" sz="quarter" idx="10"/>
          </p:nvPr>
        </p:nvSpPr>
        <p:spPr/>
        <p:txBody>
          <a:bodyPr/>
          <a:lstStyle/>
          <a:p>
            <a:fld id="{0D6372E8-08A4-4297-ACB5-AE191DA89A04}" type="slidenum">
              <a:rPr lang="en-US" smtClean="0"/>
              <a:t>15</a:t>
            </a:fld>
            <a:endParaRPr lang="en-US" dirty="0"/>
          </a:p>
        </p:txBody>
      </p:sp>
    </p:spTree>
    <p:extLst>
      <p:ext uri="{BB962C8B-B14F-4D97-AF65-F5344CB8AC3E}">
        <p14:creationId xmlns:p14="http://schemas.microsoft.com/office/powerpoint/2010/main" val="160407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bullets</a:t>
            </a:r>
          </a:p>
        </p:txBody>
      </p:sp>
      <p:sp>
        <p:nvSpPr>
          <p:cNvPr id="4" name="Slide Number Placeholder 3"/>
          <p:cNvSpPr>
            <a:spLocks noGrp="1"/>
          </p:cNvSpPr>
          <p:nvPr>
            <p:ph type="sldNum" sz="quarter" idx="10"/>
          </p:nvPr>
        </p:nvSpPr>
        <p:spPr/>
        <p:txBody>
          <a:bodyPr/>
          <a:lstStyle/>
          <a:p>
            <a:fld id="{0D6372E8-08A4-4297-ACB5-AE191DA89A04}" type="slidenum">
              <a:rPr lang="en-US" smtClean="0"/>
              <a:t>16</a:t>
            </a:fld>
            <a:endParaRPr lang="en-US" dirty="0"/>
          </a:p>
        </p:txBody>
      </p:sp>
    </p:spTree>
    <p:extLst>
      <p:ext uri="{BB962C8B-B14F-4D97-AF65-F5344CB8AC3E}">
        <p14:creationId xmlns:p14="http://schemas.microsoft.com/office/powerpoint/2010/main" val="90254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CDC guidelines and office policies</a:t>
            </a:r>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17</a:t>
            </a:fld>
            <a:endParaRPr lang="en-US" dirty="0"/>
          </a:p>
        </p:txBody>
      </p:sp>
    </p:spTree>
    <p:extLst>
      <p:ext uri="{BB962C8B-B14F-4D97-AF65-F5344CB8AC3E}">
        <p14:creationId xmlns:p14="http://schemas.microsoft.com/office/powerpoint/2010/main" val="262525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bullets</a:t>
            </a:r>
          </a:p>
        </p:txBody>
      </p:sp>
      <p:sp>
        <p:nvSpPr>
          <p:cNvPr id="4" name="Slide Number Placeholder 3"/>
          <p:cNvSpPr>
            <a:spLocks noGrp="1"/>
          </p:cNvSpPr>
          <p:nvPr>
            <p:ph type="sldNum" sz="quarter" idx="10"/>
          </p:nvPr>
        </p:nvSpPr>
        <p:spPr/>
        <p:txBody>
          <a:bodyPr/>
          <a:lstStyle/>
          <a:p>
            <a:fld id="{0D6372E8-08A4-4297-ACB5-AE191DA89A04}" type="slidenum">
              <a:rPr lang="en-US" smtClean="0"/>
              <a:t>18</a:t>
            </a:fld>
            <a:endParaRPr lang="en-US" dirty="0"/>
          </a:p>
        </p:txBody>
      </p:sp>
    </p:spTree>
    <p:extLst>
      <p:ext uri="{BB962C8B-B14F-4D97-AF65-F5344CB8AC3E}">
        <p14:creationId xmlns:p14="http://schemas.microsoft.com/office/powerpoint/2010/main" val="361806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bullets</a:t>
            </a:r>
          </a:p>
        </p:txBody>
      </p:sp>
      <p:sp>
        <p:nvSpPr>
          <p:cNvPr id="4" name="Slide Number Placeholder 3"/>
          <p:cNvSpPr>
            <a:spLocks noGrp="1"/>
          </p:cNvSpPr>
          <p:nvPr>
            <p:ph type="sldNum" sz="quarter" idx="10"/>
          </p:nvPr>
        </p:nvSpPr>
        <p:spPr/>
        <p:txBody>
          <a:bodyPr/>
          <a:lstStyle/>
          <a:p>
            <a:fld id="{0D6372E8-08A4-4297-ACB5-AE191DA89A04}" type="slidenum">
              <a:rPr lang="en-US" smtClean="0"/>
              <a:t>20</a:t>
            </a:fld>
            <a:endParaRPr lang="en-US" dirty="0"/>
          </a:p>
        </p:txBody>
      </p:sp>
    </p:spTree>
    <p:extLst>
      <p:ext uri="{BB962C8B-B14F-4D97-AF65-F5344CB8AC3E}">
        <p14:creationId xmlns:p14="http://schemas.microsoft.com/office/powerpoint/2010/main" val="320399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bullets</a:t>
            </a:r>
          </a:p>
        </p:txBody>
      </p:sp>
      <p:sp>
        <p:nvSpPr>
          <p:cNvPr id="4" name="Slide Number Placeholder 3"/>
          <p:cNvSpPr>
            <a:spLocks noGrp="1"/>
          </p:cNvSpPr>
          <p:nvPr>
            <p:ph type="sldNum" sz="quarter" idx="10"/>
          </p:nvPr>
        </p:nvSpPr>
        <p:spPr/>
        <p:txBody>
          <a:bodyPr/>
          <a:lstStyle/>
          <a:p>
            <a:fld id="{0D6372E8-08A4-4297-ACB5-AE191DA89A04}" type="slidenum">
              <a:rPr lang="en-US" smtClean="0"/>
              <a:t>21</a:t>
            </a:fld>
            <a:endParaRPr lang="en-US" dirty="0"/>
          </a:p>
        </p:txBody>
      </p:sp>
    </p:spTree>
    <p:extLst>
      <p:ext uri="{BB962C8B-B14F-4D97-AF65-F5344CB8AC3E}">
        <p14:creationId xmlns:p14="http://schemas.microsoft.com/office/powerpoint/2010/main" val="4043198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ERC can</a:t>
            </a:r>
            <a:r>
              <a:rPr lang="en-US" baseline="0" dirty="0"/>
              <a:t> help with this.</a:t>
            </a:r>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22</a:t>
            </a:fld>
            <a:endParaRPr lang="en-US" dirty="0"/>
          </a:p>
        </p:txBody>
      </p:sp>
    </p:spTree>
    <p:extLst>
      <p:ext uri="{BB962C8B-B14F-4D97-AF65-F5344CB8AC3E}">
        <p14:creationId xmlns:p14="http://schemas.microsoft.com/office/powerpoint/2010/main" val="341313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you for attending. Happy to be here today</a:t>
            </a:r>
          </a:p>
        </p:txBody>
      </p:sp>
      <p:sp>
        <p:nvSpPr>
          <p:cNvPr id="4" name="Slide Number Placeholder 3"/>
          <p:cNvSpPr>
            <a:spLocks noGrp="1"/>
          </p:cNvSpPr>
          <p:nvPr>
            <p:ph type="sldNum" sz="quarter" idx="10"/>
          </p:nvPr>
        </p:nvSpPr>
        <p:spPr/>
        <p:txBody>
          <a:bodyPr/>
          <a:lstStyle/>
          <a:p>
            <a:fld id="{0D6372E8-08A4-4297-ACB5-AE191DA89A04}" type="slidenum">
              <a:rPr lang="en-US" smtClean="0"/>
              <a:t>2</a:t>
            </a:fld>
            <a:endParaRPr lang="en-US" dirty="0"/>
          </a:p>
        </p:txBody>
      </p:sp>
    </p:spTree>
    <p:extLst>
      <p:ext uri="{BB962C8B-B14F-4D97-AF65-F5344CB8AC3E}">
        <p14:creationId xmlns:p14="http://schemas.microsoft.com/office/powerpoint/2010/main" val="183933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partner with </a:t>
            </a:r>
            <a:r>
              <a:rPr lang="en-US" sz="1200" b="1" kern="1200" dirty="0" smtClean="0">
                <a:solidFill>
                  <a:schemeClr val="tx1"/>
                </a:solidFill>
                <a:effectLst/>
                <a:latin typeface="+mn-lt"/>
                <a:ea typeface="+mn-ea"/>
                <a:cs typeface="+mn-cs"/>
              </a:rPr>
              <a:t>UH Occupational Health and Wellness Services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https://www.yourerc.com/partners/employee-wellness-services/</a:t>
            </a:r>
            <a:r>
              <a:rPr lang="en-US" sz="1200" kern="1200" dirty="0" smtClean="0">
                <a:solidFill>
                  <a:schemeClr val="tx1"/>
                </a:solidFill>
                <a:effectLst/>
                <a:latin typeface="+mn-lt"/>
                <a:ea typeface="+mn-ea"/>
                <a:cs typeface="+mn-cs"/>
              </a:rPr>
              <a:t>).  I believe that we have pre-negotiated discounts with them, but I have worked with our contact Gary Walker and he can offer organizations a lot of support in this area, in addition to what our partner EAP (Ease at Work) can offer.  </a:t>
            </a:r>
          </a:p>
          <a:p>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23</a:t>
            </a:fld>
            <a:endParaRPr lang="en-US" dirty="0"/>
          </a:p>
        </p:txBody>
      </p:sp>
    </p:spTree>
    <p:extLst>
      <p:ext uri="{BB962C8B-B14F-4D97-AF65-F5344CB8AC3E}">
        <p14:creationId xmlns:p14="http://schemas.microsoft.com/office/powerpoint/2010/main" val="3176778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ERC can</a:t>
            </a:r>
            <a:r>
              <a:rPr lang="en-US" baseline="0" dirty="0"/>
              <a:t> help with this.</a:t>
            </a:r>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24</a:t>
            </a:fld>
            <a:endParaRPr lang="en-US" dirty="0"/>
          </a:p>
        </p:txBody>
      </p:sp>
    </p:spTree>
    <p:extLst>
      <p:ext uri="{BB962C8B-B14F-4D97-AF65-F5344CB8AC3E}">
        <p14:creationId xmlns:p14="http://schemas.microsoft.com/office/powerpoint/2010/main" val="1809288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ERC can</a:t>
            </a:r>
            <a:r>
              <a:rPr lang="en-US" baseline="0" dirty="0"/>
              <a:t> help with this.</a:t>
            </a:r>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25</a:t>
            </a:fld>
            <a:endParaRPr lang="en-US" dirty="0"/>
          </a:p>
        </p:txBody>
      </p:sp>
    </p:spTree>
    <p:extLst>
      <p:ext uri="{BB962C8B-B14F-4D97-AF65-F5344CB8AC3E}">
        <p14:creationId xmlns:p14="http://schemas.microsoft.com/office/powerpoint/2010/main" val="410950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ERC can</a:t>
            </a:r>
            <a:r>
              <a:rPr lang="en-US" baseline="0" dirty="0"/>
              <a:t> help with this.</a:t>
            </a:r>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26</a:t>
            </a:fld>
            <a:endParaRPr lang="en-US" dirty="0"/>
          </a:p>
        </p:txBody>
      </p:sp>
    </p:spTree>
    <p:extLst>
      <p:ext uri="{BB962C8B-B14F-4D97-AF65-F5344CB8AC3E}">
        <p14:creationId xmlns:p14="http://schemas.microsoft.com/office/powerpoint/2010/main" val="409084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27</a:t>
            </a:fld>
            <a:endParaRPr lang="en-US" dirty="0"/>
          </a:p>
        </p:txBody>
      </p:sp>
    </p:spTree>
    <p:extLst>
      <p:ext uri="{BB962C8B-B14F-4D97-AF65-F5344CB8AC3E}">
        <p14:creationId xmlns:p14="http://schemas.microsoft.com/office/powerpoint/2010/main" val="927201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28</a:t>
            </a:fld>
            <a:endParaRPr lang="en-US" dirty="0"/>
          </a:p>
        </p:txBody>
      </p:sp>
    </p:spTree>
    <p:extLst>
      <p:ext uri="{BB962C8B-B14F-4D97-AF65-F5344CB8AC3E}">
        <p14:creationId xmlns:p14="http://schemas.microsoft.com/office/powerpoint/2010/main" val="801818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29</a:t>
            </a:fld>
            <a:endParaRPr lang="en-US" dirty="0"/>
          </a:p>
        </p:txBody>
      </p:sp>
    </p:spTree>
    <p:extLst>
      <p:ext uri="{BB962C8B-B14F-4D97-AF65-F5344CB8AC3E}">
        <p14:creationId xmlns:p14="http://schemas.microsoft.com/office/powerpoint/2010/main" val="157469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leaders say about your organization in 12 years? This</a:t>
            </a:r>
            <a:r>
              <a:rPr lang="en-US" baseline="0" dirty="0"/>
              <a:t> is the time for us to think differently.</a:t>
            </a:r>
          </a:p>
          <a:p>
            <a:endParaRPr lang="en-US" baseline="0" dirty="0"/>
          </a:p>
          <a:p>
            <a:r>
              <a:rPr lang="en-US" baseline="0" dirty="0"/>
              <a:t>A vaccine may not be available for 12-18 months; how are you doing to manage your workplace, not just for the day you return to work but for 30, 60 90 days and up to 18 months. Can we even see that far anymore? As leaders it is hard, but we must continue to plan for not just tomorrow but how our organization will handle this for potentially a year and a half! </a:t>
            </a:r>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3</a:t>
            </a:fld>
            <a:endParaRPr lang="en-US" dirty="0"/>
          </a:p>
        </p:txBody>
      </p:sp>
    </p:spTree>
    <p:extLst>
      <p:ext uri="{BB962C8B-B14F-4D97-AF65-F5344CB8AC3E}">
        <p14:creationId xmlns:p14="http://schemas.microsoft.com/office/powerpoint/2010/main" val="32694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you for attending. Happy to be here today</a:t>
            </a:r>
          </a:p>
        </p:txBody>
      </p:sp>
      <p:sp>
        <p:nvSpPr>
          <p:cNvPr id="4" name="Slide Number Placeholder 3"/>
          <p:cNvSpPr>
            <a:spLocks noGrp="1"/>
          </p:cNvSpPr>
          <p:nvPr>
            <p:ph type="sldNum" sz="quarter" idx="10"/>
          </p:nvPr>
        </p:nvSpPr>
        <p:spPr/>
        <p:txBody>
          <a:bodyPr/>
          <a:lstStyle/>
          <a:p>
            <a:fld id="{0D6372E8-08A4-4297-ACB5-AE191DA89A04}" type="slidenum">
              <a:rPr lang="en-US" smtClean="0"/>
              <a:t>5</a:t>
            </a:fld>
            <a:endParaRPr lang="en-US" dirty="0"/>
          </a:p>
        </p:txBody>
      </p:sp>
    </p:spTree>
    <p:extLst>
      <p:ext uri="{BB962C8B-B14F-4D97-AF65-F5344CB8AC3E}">
        <p14:creationId xmlns:p14="http://schemas.microsoft.com/office/powerpoint/2010/main" val="411430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you for attending. Happy to be here today</a:t>
            </a:r>
          </a:p>
        </p:txBody>
      </p:sp>
      <p:sp>
        <p:nvSpPr>
          <p:cNvPr id="4" name="Slide Number Placeholder 3"/>
          <p:cNvSpPr>
            <a:spLocks noGrp="1"/>
          </p:cNvSpPr>
          <p:nvPr>
            <p:ph type="sldNum" sz="quarter" idx="10"/>
          </p:nvPr>
        </p:nvSpPr>
        <p:spPr/>
        <p:txBody>
          <a:bodyPr/>
          <a:lstStyle/>
          <a:p>
            <a:fld id="{0D6372E8-08A4-4297-ACB5-AE191DA89A04}" type="slidenum">
              <a:rPr lang="en-US" smtClean="0"/>
              <a:t>6</a:t>
            </a:fld>
            <a:endParaRPr lang="en-US" dirty="0"/>
          </a:p>
        </p:txBody>
      </p:sp>
    </p:spTree>
    <p:extLst>
      <p:ext uri="{BB962C8B-B14F-4D97-AF65-F5344CB8AC3E}">
        <p14:creationId xmlns:p14="http://schemas.microsoft.com/office/powerpoint/2010/main" val="4047135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you for attending. Happy to be here today</a:t>
            </a:r>
          </a:p>
        </p:txBody>
      </p:sp>
      <p:sp>
        <p:nvSpPr>
          <p:cNvPr id="4" name="Slide Number Placeholder 3"/>
          <p:cNvSpPr>
            <a:spLocks noGrp="1"/>
          </p:cNvSpPr>
          <p:nvPr>
            <p:ph type="sldNum" sz="quarter" idx="10"/>
          </p:nvPr>
        </p:nvSpPr>
        <p:spPr/>
        <p:txBody>
          <a:bodyPr/>
          <a:lstStyle/>
          <a:p>
            <a:fld id="{0D6372E8-08A4-4297-ACB5-AE191DA89A04}" type="slidenum">
              <a:rPr lang="en-US" smtClean="0"/>
              <a:t>7</a:t>
            </a:fld>
            <a:endParaRPr lang="en-US" dirty="0"/>
          </a:p>
        </p:txBody>
      </p:sp>
    </p:spTree>
    <p:extLst>
      <p:ext uri="{BB962C8B-B14F-4D97-AF65-F5344CB8AC3E}">
        <p14:creationId xmlns:p14="http://schemas.microsoft.com/office/powerpoint/2010/main" val="90345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8</a:t>
            </a:fld>
            <a:endParaRPr lang="en-US" dirty="0"/>
          </a:p>
        </p:txBody>
      </p:sp>
    </p:spTree>
    <p:extLst>
      <p:ext uri="{BB962C8B-B14F-4D97-AF65-F5344CB8AC3E}">
        <p14:creationId xmlns:p14="http://schemas.microsoft.com/office/powerpoint/2010/main" val="340537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Hayley: show CDC document</a:t>
            </a:r>
            <a:r>
              <a:rPr lang="en-US" baseline="0" dirty="0" smtClean="0"/>
              <a:t> (one page document)</a:t>
            </a:r>
            <a:endParaRPr lang="en-US" dirty="0" smtClean="0"/>
          </a:p>
          <a:p>
            <a:endParaRPr lang="en-US" dirty="0" smtClean="0"/>
          </a:p>
          <a:p>
            <a:r>
              <a:rPr lang="en-US" dirty="0" smtClean="0"/>
              <a:t>Follow </a:t>
            </a:r>
            <a:r>
              <a:rPr lang="en-US" dirty="0"/>
              <a:t>the guidelines from the CDC,</a:t>
            </a:r>
            <a:r>
              <a:rPr lang="en-US" baseline="0" dirty="0"/>
              <a:t> wanted to share this with you. I know your time is valuable so I will quickly walk you through this. </a:t>
            </a:r>
            <a:endParaRPr lang="en-US" dirty="0"/>
          </a:p>
        </p:txBody>
      </p:sp>
      <p:sp>
        <p:nvSpPr>
          <p:cNvPr id="4" name="Slide Number Placeholder 3"/>
          <p:cNvSpPr>
            <a:spLocks noGrp="1"/>
          </p:cNvSpPr>
          <p:nvPr>
            <p:ph type="sldNum" sz="quarter" idx="10"/>
          </p:nvPr>
        </p:nvSpPr>
        <p:spPr/>
        <p:txBody>
          <a:bodyPr/>
          <a:lstStyle/>
          <a:p>
            <a:fld id="{0D6372E8-08A4-4297-ACB5-AE191DA89A04}" type="slidenum">
              <a:rPr lang="en-US" smtClean="0"/>
              <a:t>9</a:t>
            </a:fld>
            <a:endParaRPr lang="en-US" dirty="0"/>
          </a:p>
        </p:txBody>
      </p:sp>
    </p:spTree>
    <p:extLst>
      <p:ext uri="{BB962C8B-B14F-4D97-AF65-F5344CB8AC3E}">
        <p14:creationId xmlns:p14="http://schemas.microsoft.com/office/powerpoint/2010/main" val="93614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you for attending. Happy to be here today</a:t>
            </a:r>
          </a:p>
        </p:txBody>
      </p:sp>
      <p:sp>
        <p:nvSpPr>
          <p:cNvPr id="4" name="Slide Number Placeholder 3"/>
          <p:cNvSpPr>
            <a:spLocks noGrp="1"/>
          </p:cNvSpPr>
          <p:nvPr>
            <p:ph type="sldNum" sz="quarter" idx="10"/>
          </p:nvPr>
        </p:nvSpPr>
        <p:spPr/>
        <p:txBody>
          <a:bodyPr/>
          <a:lstStyle/>
          <a:p>
            <a:fld id="{0D6372E8-08A4-4297-ACB5-AE191DA89A04}" type="slidenum">
              <a:rPr lang="en-US" smtClean="0"/>
              <a:t>10</a:t>
            </a:fld>
            <a:endParaRPr lang="en-US" dirty="0"/>
          </a:p>
        </p:txBody>
      </p:sp>
    </p:spTree>
    <p:extLst>
      <p:ext uri="{BB962C8B-B14F-4D97-AF65-F5344CB8AC3E}">
        <p14:creationId xmlns:p14="http://schemas.microsoft.com/office/powerpoint/2010/main" val="877319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721966"/>
            <a:ext cx="9144000" cy="912418"/>
          </a:xfrm>
        </p:spPr>
        <p:txBody>
          <a:bodyPr anchor="b">
            <a:normAutofit/>
          </a:bodyPr>
          <a:lstStyle>
            <a:lvl1pPr algn="ctr">
              <a:defRPr sz="40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1524000" y="3706185"/>
            <a:ext cx="9144000" cy="1505238"/>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81CC70D-B039-4295-8826-BAB485716008}" type="datetimeFigureOut">
              <a:rPr lang="en-US" smtClean="0"/>
              <a:t>5/6/2020</a:t>
            </a:fld>
            <a:endParaRPr lang="en-US" dirty="0"/>
          </a:p>
        </p:txBody>
      </p:sp>
      <p:sp>
        <p:nvSpPr>
          <p:cNvPr id="6" name="Slide Number Placeholder 5"/>
          <p:cNvSpPr>
            <a:spLocks noGrp="1"/>
          </p:cNvSpPr>
          <p:nvPr>
            <p:ph type="sldNum" sz="quarter" idx="12"/>
          </p:nvPr>
        </p:nvSpPr>
        <p:spPr/>
        <p:txBody>
          <a:bodyPr/>
          <a:lstStyle/>
          <a:p>
            <a:fld id="{E494E654-F296-48D9-B858-5C3AC90680EF}" type="slidenum">
              <a:rPr lang="en-US" smtClean="0"/>
              <a:t>‹#›</a:t>
            </a:fld>
            <a:endParaRPr lang="en-US" dirty="0"/>
          </a:p>
        </p:txBody>
      </p:sp>
      <p:sp>
        <p:nvSpPr>
          <p:cNvPr id="9" name="bk object 17">
            <a:extLst>
              <a:ext uri="{FF2B5EF4-FFF2-40B4-BE49-F238E27FC236}">
                <a16:creationId xmlns:a16="http://schemas.microsoft.com/office/drawing/2014/main" id="{A6D31A5F-9735-7D44-BDAA-DCC6D48BFA10}"/>
              </a:ext>
            </a:extLst>
          </p:cNvPr>
          <p:cNvSpPr/>
          <p:nvPr userDrawn="1"/>
        </p:nvSpPr>
        <p:spPr>
          <a:xfrm>
            <a:off x="809625" y="6200773"/>
            <a:ext cx="2038350" cy="581025"/>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24080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1CC70D-B039-4295-8826-BAB485716008}"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4E654-F296-48D9-B858-5C3AC90680EF}" type="slidenum">
              <a:rPr lang="en-US" smtClean="0"/>
              <a:t>‹#›</a:t>
            </a:fld>
            <a:endParaRPr lang="en-US" dirty="0"/>
          </a:p>
        </p:txBody>
      </p:sp>
    </p:spTree>
    <p:extLst>
      <p:ext uri="{BB962C8B-B14F-4D97-AF65-F5344CB8AC3E}">
        <p14:creationId xmlns:p14="http://schemas.microsoft.com/office/powerpoint/2010/main" val="234547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1CC70D-B039-4295-8826-BAB485716008}"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4E654-F296-48D9-B858-5C3AC90680EF}" type="slidenum">
              <a:rPr lang="en-US" smtClean="0"/>
              <a:t>‹#›</a:t>
            </a:fld>
            <a:endParaRPr lang="en-US" dirty="0"/>
          </a:p>
        </p:txBody>
      </p:sp>
    </p:spTree>
    <p:extLst>
      <p:ext uri="{BB962C8B-B14F-4D97-AF65-F5344CB8AC3E}">
        <p14:creationId xmlns:p14="http://schemas.microsoft.com/office/powerpoint/2010/main" val="373396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1CC70D-B039-4295-8826-BAB485716008}"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4E654-F296-48D9-B858-5C3AC90680EF}" type="slidenum">
              <a:rPr lang="en-US" smtClean="0"/>
              <a:t>‹#›</a:t>
            </a:fld>
            <a:endParaRPr lang="en-US" dirty="0"/>
          </a:p>
        </p:txBody>
      </p:sp>
    </p:spTree>
    <p:extLst>
      <p:ext uri="{BB962C8B-B14F-4D97-AF65-F5344CB8AC3E}">
        <p14:creationId xmlns:p14="http://schemas.microsoft.com/office/powerpoint/2010/main" val="108831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40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1CC70D-B039-4295-8826-BAB485716008}"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4E654-F296-48D9-B858-5C3AC90680EF}" type="slidenum">
              <a:rPr lang="en-US" smtClean="0"/>
              <a:t>‹#›</a:t>
            </a:fld>
            <a:endParaRPr lang="en-US" dirty="0"/>
          </a:p>
        </p:txBody>
      </p:sp>
    </p:spTree>
    <p:extLst>
      <p:ext uri="{BB962C8B-B14F-4D97-AF65-F5344CB8AC3E}">
        <p14:creationId xmlns:p14="http://schemas.microsoft.com/office/powerpoint/2010/main" val="378717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1CC70D-B039-4295-8826-BAB485716008}" type="datetimeFigureOut">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94E654-F296-48D9-B858-5C3AC90680EF}" type="slidenum">
              <a:rPr lang="en-US" smtClean="0"/>
              <a:t>‹#›</a:t>
            </a:fld>
            <a:endParaRPr lang="en-US" dirty="0"/>
          </a:p>
        </p:txBody>
      </p:sp>
    </p:spTree>
    <p:extLst>
      <p:ext uri="{BB962C8B-B14F-4D97-AF65-F5344CB8AC3E}">
        <p14:creationId xmlns:p14="http://schemas.microsoft.com/office/powerpoint/2010/main" val="26252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1CC70D-B039-4295-8826-BAB485716008}" type="datetimeFigureOut">
              <a:rPr lang="en-US" smtClean="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94E654-F296-48D9-B858-5C3AC90680EF}" type="slidenum">
              <a:rPr lang="en-US" smtClean="0"/>
              <a:t>‹#›</a:t>
            </a:fld>
            <a:endParaRPr lang="en-US" dirty="0"/>
          </a:p>
        </p:txBody>
      </p:sp>
    </p:spTree>
    <p:extLst>
      <p:ext uri="{BB962C8B-B14F-4D97-AF65-F5344CB8AC3E}">
        <p14:creationId xmlns:p14="http://schemas.microsoft.com/office/powerpoint/2010/main" val="60929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1CC70D-B039-4295-8826-BAB485716008}" type="datetimeFigureOut">
              <a:rPr lang="en-US" smtClean="0"/>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94E654-F296-48D9-B858-5C3AC90680EF}" type="slidenum">
              <a:rPr lang="en-US" smtClean="0"/>
              <a:t>‹#›</a:t>
            </a:fld>
            <a:endParaRPr lang="en-US" dirty="0"/>
          </a:p>
        </p:txBody>
      </p:sp>
    </p:spTree>
    <p:extLst>
      <p:ext uri="{BB962C8B-B14F-4D97-AF65-F5344CB8AC3E}">
        <p14:creationId xmlns:p14="http://schemas.microsoft.com/office/powerpoint/2010/main" val="7654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CC70D-B039-4295-8826-BAB485716008}" type="datetimeFigureOut">
              <a:rPr lang="en-US" smtClean="0"/>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94E654-F296-48D9-B858-5C3AC90680EF}" type="slidenum">
              <a:rPr lang="en-US" smtClean="0"/>
              <a:t>‹#›</a:t>
            </a:fld>
            <a:endParaRPr lang="en-US" dirty="0"/>
          </a:p>
        </p:txBody>
      </p:sp>
    </p:spTree>
    <p:extLst>
      <p:ext uri="{BB962C8B-B14F-4D97-AF65-F5344CB8AC3E}">
        <p14:creationId xmlns:p14="http://schemas.microsoft.com/office/powerpoint/2010/main" val="278878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1CC70D-B039-4295-8826-BAB485716008}" type="datetimeFigureOut">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94E654-F296-48D9-B858-5C3AC90680EF}" type="slidenum">
              <a:rPr lang="en-US" smtClean="0"/>
              <a:t>‹#›</a:t>
            </a:fld>
            <a:endParaRPr lang="en-US" dirty="0"/>
          </a:p>
        </p:txBody>
      </p:sp>
    </p:spTree>
    <p:extLst>
      <p:ext uri="{BB962C8B-B14F-4D97-AF65-F5344CB8AC3E}">
        <p14:creationId xmlns:p14="http://schemas.microsoft.com/office/powerpoint/2010/main" val="156852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1CC70D-B039-4295-8826-BAB485716008}" type="datetimeFigureOut">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94E654-F296-48D9-B858-5C3AC90680EF}" type="slidenum">
              <a:rPr lang="en-US" smtClean="0"/>
              <a:t>‹#›</a:t>
            </a:fld>
            <a:endParaRPr lang="en-US" dirty="0"/>
          </a:p>
        </p:txBody>
      </p:sp>
    </p:spTree>
    <p:extLst>
      <p:ext uri="{BB962C8B-B14F-4D97-AF65-F5344CB8AC3E}">
        <p14:creationId xmlns:p14="http://schemas.microsoft.com/office/powerpoint/2010/main" val="16807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45168"/>
            <a:ext cx="10515600" cy="12050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CC70D-B039-4295-8826-BAB485716008}" type="datetimeFigureOut">
              <a:rPr lang="en-US" smtClean="0"/>
              <a:t>5/6/2020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4E654-F296-48D9-B858-5C3AC90680EF}" type="slidenum">
              <a:rPr lang="en-US" smtClean="0"/>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944BDC13-4F82-40AF-BAB2-DECF090A4D7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200" y="6228290"/>
            <a:ext cx="1812439" cy="514765"/>
          </a:xfrm>
          <a:prstGeom prst="rect">
            <a:avLst/>
          </a:prstGeom>
        </p:spPr>
      </p:pic>
    </p:spTree>
    <p:extLst>
      <p:ext uri="{BB962C8B-B14F-4D97-AF65-F5344CB8AC3E}">
        <p14:creationId xmlns:p14="http://schemas.microsoft.com/office/powerpoint/2010/main" val="2584181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cap="none"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nul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ady.gov/business-impact-analysi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19411"/>
            <a:ext cx="12192000" cy="912418"/>
          </a:xfrm>
        </p:spPr>
        <p:txBody>
          <a:bodyPr>
            <a:noAutofit/>
          </a:bodyPr>
          <a:lstStyle/>
          <a:p>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COVID-19 &amp; Your Workplace</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450" b="0" dirty="0">
                <a:latin typeface="Arial" panose="020B0604020202020204" pitchFamily="34" charset="0"/>
                <a:cs typeface="Arial" panose="020B0604020202020204" pitchFamily="34" charset="0"/>
              </a:rPr>
              <a:t>What You Need to Know Today</a:t>
            </a:r>
            <a:r>
              <a:rPr lang="en-US" sz="2500" b="0" dirty="0">
                <a:latin typeface="Arial" panose="020B0604020202020204" pitchFamily="34" charset="0"/>
                <a:cs typeface="Arial" panose="020B0604020202020204" pitchFamily="34" charset="0"/>
              </a:rPr>
              <a:t/>
            </a:r>
            <a:br>
              <a:rPr lang="en-US" sz="2500" b="0" dirty="0">
                <a:latin typeface="Arial" panose="020B0604020202020204" pitchFamily="34" charset="0"/>
                <a:cs typeface="Arial" panose="020B0604020202020204" pitchFamily="34" charset="0"/>
              </a:rPr>
            </a:br>
            <a:r>
              <a:rPr lang="en-US" sz="2500" b="0" dirty="0">
                <a:latin typeface="Arial" panose="020B0604020202020204" pitchFamily="34" charset="0"/>
                <a:cs typeface="Arial" panose="020B0604020202020204" pitchFamily="34" charset="0"/>
              </a:rPr>
              <a:t/>
            </a:r>
            <a:br>
              <a:rPr lang="en-US" sz="2500" b="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900" dirty="0">
                <a:solidFill>
                  <a:srgbClr val="4E338F"/>
                </a:solidFill>
              </a:rPr>
              <a:t>Returning to Work: </a:t>
            </a:r>
            <a:br>
              <a:rPr lang="en-US" sz="3900" dirty="0">
                <a:solidFill>
                  <a:srgbClr val="4E338F"/>
                </a:solidFill>
              </a:rPr>
            </a:br>
            <a:r>
              <a:rPr lang="en-US" sz="3900" dirty="0">
                <a:solidFill>
                  <a:srgbClr val="4E338F"/>
                </a:solidFill>
              </a:rPr>
              <a:t>What All Leaders Need to Consider</a:t>
            </a:r>
            <a:r>
              <a:rPr lang="en-US" sz="3900" spc="-75" dirty="0">
                <a:solidFill>
                  <a:srgbClr val="666699"/>
                </a:solidFill>
                <a:latin typeface="Arial" panose="020B0604020202020204" pitchFamily="34" charset="0"/>
                <a:cs typeface="Arial" panose="020B0604020202020204" pitchFamily="34" charset="0"/>
              </a:rPr>
              <a:t/>
            </a:r>
            <a:br>
              <a:rPr lang="en-US" sz="3900" spc="-75" dirty="0">
                <a:solidFill>
                  <a:srgbClr val="666699"/>
                </a:solidFill>
                <a:latin typeface="Arial" panose="020B0604020202020204" pitchFamily="34" charset="0"/>
                <a:cs typeface="Arial" panose="020B0604020202020204" pitchFamily="34" charset="0"/>
              </a:rPr>
            </a:br>
            <a:endParaRPr lang="en-US" sz="3900" b="0" dirty="0">
              <a:solidFill>
                <a:srgbClr val="666699"/>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4911140"/>
            <a:ext cx="12192000" cy="651460"/>
          </a:xfrm>
          <a:solidFill>
            <a:schemeClr val="bg1"/>
          </a:solidFill>
        </p:spPr>
        <p:txBody>
          <a:bodyPr/>
          <a:lstStyle/>
          <a:p>
            <a:pPr marL="1270">
              <a:lnSpc>
                <a:spcPts val="2200"/>
              </a:lnSpc>
              <a:spcBef>
                <a:spcPts val="825"/>
              </a:spcBef>
            </a:pPr>
            <a:r>
              <a:rPr lang="en-US" spc="-5" dirty="0" smtClean="0">
                <a:solidFill>
                  <a:srgbClr val="7E7E7E"/>
                </a:solidFill>
                <a:latin typeface="Arial"/>
                <a:cs typeface="Arial"/>
              </a:rPr>
              <a:t>May 6, </a:t>
            </a:r>
            <a:r>
              <a:rPr lang="en-US" spc="-5" dirty="0">
                <a:solidFill>
                  <a:srgbClr val="7E7E7E"/>
                </a:solidFill>
                <a:latin typeface="Arial"/>
                <a:cs typeface="Arial"/>
              </a:rPr>
              <a:t>2020</a:t>
            </a:r>
            <a:r>
              <a:rPr lang="en-US" spc="50" dirty="0">
                <a:latin typeface="Arial"/>
                <a:cs typeface="Arial"/>
              </a:rPr>
              <a:t> </a:t>
            </a:r>
            <a:r>
              <a:rPr lang="en-US" spc="50" dirty="0">
                <a:solidFill>
                  <a:srgbClr val="2990CC"/>
                </a:solidFill>
                <a:latin typeface="Arial"/>
                <a:cs typeface="Arial"/>
              </a:rPr>
              <a:t>|</a:t>
            </a:r>
            <a:r>
              <a:rPr lang="en-US" spc="50" dirty="0">
                <a:latin typeface="Arial"/>
                <a:cs typeface="Arial"/>
              </a:rPr>
              <a:t> </a:t>
            </a:r>
            <a:r>
              <a:rPr lang="en-US" spc="-95" dirty="0">
                <a:solidFill>
                  <a:srgbClr val="7E7E7E"/>
                </a:solidFill>
                <a:latin typeface="Arial"/>
                <a:cs typeface="Arial"/>
              </a:rPr>
              <a:t>Kelly Keefe</a:t>
            </a:r>
            <a:r>
              <a:rPr lang="en-US" spc="-15" dirty="0">
                <a:solidFill>
                  <a:srgbClr val="7E7E7E"/>
                </a:solidFill>
                <a:latin typeface="Arial"/>
                <a:cs typeface="Arial"/>
              </a:rPr>
              <a:t>, </a:t>
            </a:r>
            <a:r>
              <a:rPr lang="en-US" dirty="0">
                <a:solidFill>
                  <a:srgbClr val="7E7E7E"/>
                </a:solidFill>
                <a:latin typeface="Arial"/>
                <a:cs typeface="Arial"/>
              </a:rPr>
              <a:t>President, ERC</a:t>
            </a:r>
            <a:endParaRPr lang="en-US" dirty="0">
              <a:latin typeface="Arial"/>
              <a:cs typeface="Arial"/>
            </a:endParaRPr>
          </a:p>
          <a:p>
            <a:endParaRPr lang="en-US" dirty="0"/>
          </a:p>
        </p:txBody>
      </p:sp>
      <p:cxnSp>
        <p:nvCxnSpPr>
          <p:cNvPr id="7" name="Straight Connector 6">
            <a:extLst>
              <a:ext uri="{FF2B5EF4-FFF2-40B4-BE49-F238E27FC236}">
                <a16:creationId xmlns:a16="http://schemas.microsoft.com/office/drawing/2014/main" id="{E5008053-EE3E-2C4B-8909-3E06032CF56A}"/>
              </a:ext>
            </a:extLst>
          </p:cNvPr>
          <p:cNvCxnSpPr>
            <a:cxnSpLocks/>
          </p:cNvCxnSpPr>
          <p:nvPr/>
        </p:nvCxnSpPr>
        <p:spPr>
          <a:xfrm>
            <a:off x="3048000" y="2192975"/>
            <a:ext cx="6096000"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481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Reopening Businesses with Workers </a:t>
            </a:r>
            <a:br>
              <a:rPr lang="en-US" sz="3200" dirty="0"/>
            </a:br>
            <a:r>
              <a:rPr lang="en-US" sz="3200" dirty="0"/>
              <a:t>at Risk for Serious Illness (CDC Guidelines)</a:t>
            </a:r>
          </a:p>
        </p:txBody>
      </p:sp>
      <p:pic>
        <p:nvPicPr>
          <p:cNvPr id="5" name="Picture 4">
            <a:extLst>
              <a:ext uri="{FF2B5EF4-FFF2-40B4-BE49-F238E27FC236}">
                <a16:creationId xmlns:a16="http://schemas.microsoft.com/office/drawing/2014/main" id="{80441653-A4CB-724D-8F07-B66BDF6C2B5D}"/>
              </a:ext>
            </a:extLst>
          </p:cNvPr>
          <p:cNvPicPr>
            <a:picLocks noChangeAspect="1"/>
          </p:cNvPicPr>
          <p:nvPr/>
        </p:nvPicPr>
        <p:blipFill rotWithShape="1">
          <a:blip r:embed="rId3">
            <a:extLst>
              <a:ext uri="{28A0092B-C50C-407E-A947-70E740481C1C}">
                <a14:useLocalDpi xmlns:a14="http://schemas.microsoft.com/office/drawing/2010/main" val="0"/>
              </a:ext>
            </a:extLst>
          </a:blip>
          <a:srcRect t="19882" b="13701"/>
          <a:stretch/>
        </p:blipFill>
        <p:spPr>
          <a:xfrm>
            <a:off x="1677202" y="1550225"/>
            <a:ext cx="8837596" cy="4535615"/>
          </a:xfrm>
          <a:prstGeom prst="rect">
            <a:avLst/>
          </a:prstGeom>
        </p:spPr>
      </p:pic>
      <p:sp>
        <p:nvSpPr>
          <p:cNvPr id="6" name="Rectangle 5">
            <a:extLst>
              <a:ext uri="{FF2B5EF4-FFF2-40B4-BE49-F238E27FC236}">
                <a16:creationId xmlns:a16="http://schemas.microsoft.com/office/drawing/2014/main" id="{7D46C876-6C8D-CB46-8F14-3FDF131A3865}"/>
              </a:ext>
            </a:extLst>
          </p:cNvPr>
          <p:cNvSpPr/>
          <p:nvPr/>
        </p:nvSpPr>
        <p:spPr>
          <a:xfrm>
            <a:off x="4033520" y="5801360"/>
            <a:ext cx="7437120" cy="28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7BAA726F-21C1-3B4C-8DB5-3776862C2DF2}"/>
              </a:ext>
            </a:extLst>
          </p:cNvPr>
          <p:cNvSpPr/>
          <p:nvPr/>
        </p:nvSpPr>
        <p:spPr>
          <a:xfrm>
            <a:off x="9824720" y="5557520"/>
            <a:ext cx="1036320" cy="28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Picture 8">
            <a:extLst>
              <a:ext uri="{FF2B5EF4-FFF2-40B4-BE49-F238E27FC236}">
                <a16:creationId xmlns:a16="http://schemas.microsoft.com/office/drawing/2014/main" id="{94FF33EF-88DB-594A-AC60-A411793FAE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4798" y="5053150"/>
            <a:ext cx="1375554" cy="1008740"/>
          </a:xfrm>
          <a:prstGeom prst="rect">
            <a:avLst/>
          </a:prstGeom>
        </p:spPr>
      </p:pic>
    </p:spTree>
    <p:extLst>
      <p:ext uri="{BB962C8B-B14F-4D97-AF65-F5344CB8AC3E}">
        <p14:creationId xmlns:p14="http://schemas.microsoft.com/office/powerpoint/2010/main" val="255881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Provide a Safe Workplace</a:t>
            </a:r>
          </a:p>
        </p:txBody>
      </p:sp>
      <p:sp>
        <p:nvSpPr>
          <p:cNvPr id="3" name="Content Placeholder 2"/>
          <p:cNvSpPr>
            <a:spLocks noGrp="1"/>
          </p:cNvSpPr>
          <p:nvPr>
            <p:ph idx="1"/>
          </p:nvPr>
        </p:nvSpPr>
        <p:spPr/>
        <p:txBody>
          <a:bodyPr>
            <a:normAutofit/>
          </a:bodyPr>
          <a:lstStyle/>
          <a:p>
            <a:r>
              <a:rPr lang="en-US" dirty="0" smtClean="0"/>
              <a:t>Leaders be Leaders</a:t>
            </a:r>
          </a:p>
          <a:p>
            <a:r>
              <a:rPr lang="en-US" dirty="0" smtClean="0"/>
              <a:t>Create policies</a:t>
            </a:r>
          </a:p>
          <a:p>
            <a:r>
              <a:rPr lang="en-US" dirty="0" smtClean="0"/>
              <a:t>Stick to your polices and </a:t>
            </a:r>
            <a:r>
              <a:rPr lang="en-US" u="sng" dirty="0" smtClean="0"/>
              <a:t>enforce them</a:t>
            </a:r>
          </a:p>
          <a:p>
            <a:r>
              <a:rPr lang="en-US" dirty="0" smtClean="0"/>
              <a:t>Create a clean culture from day one</a:t>
            </a:r>
            <a:endParaRPr lang="en-US" dirty="0"/>
          </a:p>
          <a:p>
            <a:pPr lvl="0"/>
            <a:endParaRPr lang="en-US" dirty="0"/>
          </a:p>
        </p:txBody>
      </p:sp>
    </p:spTree>
    <p:extLst>
      <p:ext uri="{BB962C8B-B14F-4D97-AF65-F5344CB8AC3E}">
        <p14:creationId xmlns:p14="http://schemas.microsoft.com/office/powerpoint/2010/main" val="983431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Provide a Safe Workplace</a:t>
            </a:r>
          </a:p>
        </p:txBody>
      </p:sp>
      <p:sp>
        <p:nvSpPr>
          <p:cNvPr id="3" name="Content Placeholder 2"/>
          <p:cNvSpPr>
            <a:spLocks noGrp="1"/>
          </p:cNvSpPr>
          <p:nvPr>
            <p:ph idx="1"/>
          </p:nvPr>
        </p:nvSpPr>
        <p:spPr/>
        <p:txBody>
          <a:bodyPr>
            <a:normAutofit/>
          </a:bodyPr>
          <a:lstStyle/>
          <a:p>
            <a:pPr marL="0" lvl="0" indent="0">
              <a:buNone/>
            </a:pPr>
            <a:r>
              <a:rPr lang="en-US" dirty="0"/>
              <a:t>Reconfigure spaces as possible, and consider the following:</a:t>
            </a:r>
          </a:p>
          <a:p>
            <a:pPr lvl="1"/>
            <a:r>
              <a:rPr lang="en-US" dirty="0"/>
              <a:t>Add partition between receptionists and others that </a:t>
            </a:r>
            <a:r>
              <a:rPr lang="en-US" dirty="0" smtClean="0"/>
              <a:t>directly interact</a:t>
            </a:r>
          </a:p>
          <a:p>
            <a:pPr lvl="1"/>
            <a:r>
              <a:rPr lang="en-US" dirty="0" smtClean="0"/>
              <a:t>Separate </a:t>
            </a:r>
            <a:r>
              <a:rPr lang="en-US" dirty="0"/>
              <a:t>employees who work in adjacent cubicle spaces</a:t>
            </a:r>
          </a:p>
          <a:p>
            <a:pPr lvl="1"/>
            <a:r>
              <a:rPr lang="en-US" dirty="0"/>
              <a:t>Remove every other chair in break areas and lunchrooms</a:t>
            </a:r>
          </a:p>
          <a:p>
            <a:pPr lvl="1"/>
            <a:r>
              <a:rPr lang="en-US" dirty="0"/>
              <a:t>Add partitions to tables where employees congregate during breaks</a:t>
            </a:r>
          </a:p>
          <a:p>
            <a:pPr lvl="1"/>
            <a:r>
              <a:rPr lang="en-US" dirty="0"/>
              <a:t>Require employees to walk in designated one-way lanes in hallways and corridors to avoid “head-on” pedestrian traffic</a:t>
            </a:r>
          </a:p>
          <a:p>
            <a:pPr lvl="1"/>
            <a:r>
              <a:rPr lang="en-US" dirty="0"/>
              <a:t>Consult with landlords about converting communal restrooms to single-seat bathrooms to avoid close contact between users</a:t>
            </a:r>
          </a:p>
          <a:p>
            <a:endParaRPr lang="en-US" dirty="0"/>
          </a:p>
          <a:p>
            <a:pPr lvl="0"/>
            <a:endParaRPr lang="en-US" dirty="0"/>
          </a:p>
        </p:txBody>
      </p:sp>
    </p:spTree>
    <p:extLst>
      <p:ext uri="{BB962C8B-B14F-4D97-AF65-F5344CB8AC3E}">
        <p14:creationId xmlns:p14="http://schemas.microsoft.com/office/powerpoint/2010/main" val="2684989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29862" y="1550225"/>
            <a:ext cx="6532275" cy="4351338"/>
          </a:xfrm>
          <a:prstGeom prst="rect">
            <a:avLst/>
          </a:prstGeom>
        </p:spPr>
      </p:pic>
      <p:sp>
        <p:nvSpPr>
          <p:cNvPr id="5" name="Rectangle 4"/>
          <p:cNvSpPr/>
          <p:nvPr/>
        </p:nvSpPr>
        <p:spPr>
          <a:xfrm>
            <a:off x="3299977" y="558284"/>
            <a:ext cx="5592044" cy="707886"/>
          </a:xfrm>
          <a:prstGeom prst="rect">
            <a:avLst/>
          </a:prstGeom>
        </p:spPr>
        <p:txBody>
          <a:bodyPr wrap="none">
            <a:spAutoFit/>
          </a:bodyPr>
          <a:lstStyle/>
          <a:p>
            <a:r>
              <a:rPr lang="en-US" sz="4000" b="1" dirty="0"/>
              <a:t>Provide a Safe Workplace</a:t>
            </a:r>
          </a:p>
        </p:txBody>
      </p:sp>
    </p:spTree>
    <p:extLst>
      <p:ext uri="{BB962C8B-B14F-4D97-AF65-F5344CB8AC3E}">
        <p14:creationId xmlns:p14="http://schemas.microsoft.com/office/powerpoint/2010/main" val="355570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Provide a Safe Workplace</a:t>
            </a:r>
          </a:p>
        </p:txBody>
      </p:sp>
      <p:sp>
        <p:nvSpPr>
          <p:cNvPr id="3" name="Content Placeholder 2"/>
          <p:cNvSpPr>
            <a:spLocks noGrp="1"/>
          </p:cNvSpPr>
          <p:nvPr>
            <p:ph idx="1"/>
          </p:nvPr>
        </p:nvSpPr>
        <p:spPr>
          <a:xfrm>
            <a:off x="838200" y="1825625"/>
            <a:ext cx="10515600" cy="4351338"/>
          </a:xfrm>
        </p:spPr>
        <p:txBody>
          <a:bodyPr>
            <a:normAutofit/>
          </a:bodyPr>
          <a:lstStyle/>
          <a:p>
            <a:pPr marL="0" lvl="0" indent="0">
              <a:buNone/>
            </a:pPr>
            <a:r>
              <a:rPr lang="en-US" dirty="0"/>
              <a:t>Reconfigure spaces as possible, and consider the following: </a:t>
            </a:r>
          </a:p>
          <a:p>
            <a:pPr lvl="1"/>
            <a:r>
              <a:rPr lang="en-US" dirty="0"/>
              <a:t>Try to avoid office-sharing and common spaces</a:t>
            </a:r>
          </a:p>
          <a:p>
            <a:pPr lvl="1"/>
            <a:r>
              <a:rPr lang="en-US" dirty="0"/>
              <a:t>Utilize HVAC contractors to increase the number of air changes</a:t>
            </a:r>
          </a:p>
          <a:p>
            <a:pPr lvl="1"/>
            <a:r>
              <a:rPr lang="en-US" dirty="0"/>
              <a:t>Arrange for food trucks or other food delivery services to serve employees outside and separate them during lunch breaks</a:t>
            </a:r>
          </a:p>
          <a:p>
            <a:pPr lvl="1"/>
            <a:r>
              <a:rPr lang="en-US" dirty="0"/>
              <a:t>Provide hand sanitizer stations outside each restroom and each door commonly touched or used</a:t>
            </a:r>
          </a:p>
          <a:p>
            <a:pPr lvl="1"/>
            <a:r>
              <a:rPr lang="en-US" dirty="0"/>
              <a:t>Upgrade your teleconference </a:t>
            </a:r>
            <a:r>
              <a:rPr lang="en-US" dirty="0" smtClean="0"/>
              <a:t>equipment—still use technology</a:t>
            </a:r>
            <a:endParaRPr lang="en-US" dirty="0"/>
          </a:p>
          <a:p>
            <a:pPr lvl="1"/>
            <a:r>
              <a:rPr lang="en-US" dirty="0"/>
              <a:t>Arrange for pick-up and drop-off delivery of packages outside</a:t>
            </a:r>
          </a:p>
          <a:p>
            <a:endParaRPr lang="en-US" dirty="0"/>
          </a:p>
          <a:p>
            <a:pPr lvl="0"/>
            <a:endParaRPr lang="en-US" dirty="0"/>
          </a:p>
        </p:txBody>
      </p:sp>
    </p:spTree>
    <p:extLst>
      <p:ext uri="{BB962C8B-B14F-4D97-AF65-F5344CB8AC3E}">
        <p14:creationId xmlns:p14="http://schemas.microsoft.com/office/powerpoint/2010/main" val="4181133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Provide a Safe Workplace</a:t>
            </a:r>
          </a:p>
        </p:txBody>
      </p:sp>
      <p:sp>
        <p:nvSpPr>
          <p:cNvPr id="3" name="Content Placeholder 2"/>
          <p:cNvSpPr>
            <a:spLocks noGrp="1"/>
          </p:cNvSpPr>
          <p:nvPr>
            <p:ph idx="1"/>
          </p:nvPr>
        </p:nvSpPr>
        <p:spPr/>
        <p:txBody>
          <a:bodyPr>
            <a:normAutofit/>
          </a:bodyPr>
          <a:lstStyle/>
          <a:p>
            <a:pPr marL="0" lvl="0" indent="0">
              <a:buNone/>
            </a:pPr>
            <a:r>
              <a:rPr lang="en-US" dirty="0"/>
              <a:t>Reconfigure schedules as possible, and consider the following: </a:t>
            </a:r>
          </a:p>
          <a:p>
            <a:pPr lvl="1"/>
            <a:r>
              <a:rPr lang="en-US" dirty="0"/>
              <a:t>Stagger work schedules (M/W, T/TH, etc.)</a:t>
            </a:r>
          </a:p>
          <a:p>
            <a:pPr lvl="1"/>
            <a:r>
              <a:rPr lang="en-US" dirty="0"/>
              <a:t>Stagger work hours, and create more </a:t>
            </a:r>
            <a:r>
              <a:rPr lang="en-US" dirty="0" smtClean="0"/>
              <a:t>shifts</a:t>
            </a:r>
            <a:endParaRPr lang="en-US" dirty="0" smtClean="0"/>
          </a:p>
          <a:p>
            <a:pPr lvl="1"/>
            <a:endParaRPr lang="en-US" dirty="0"/>
          </a:p>
          <a:p>
            <a:pPr lvl="1"/>
            <a:endParaRPr lang="en-US" dirty="0" smtClean="0"/>
          </a:p>
          <a:p>
            <a:pPr marL="0" lvl="0" indent="0">
              <a:buNone/>
            </a:pPr>
            <a:r>
              <a:rPr lang="en-US" dirty="0"/>
              <a:t>Discuss travel guidelines:</a:t>
            </a:r>
          </a:p>
          <a:p>
            <a:pPr lvl="1"/>
            <a:r>
              <a:rPr lang="en-US" dirty="0"/>
              <a:t>Is air travel expected?</a:t>
            </a:r>
          </a:p>
          <a:p>
            <a:pPr lvl="1"/>
            <a:r>
              <a:rPr lang="en-US" dirty="0"/>
              <a:t>Are overnight trips expected?</a:t>
            </a:r>
          </a:p>
          <a:p>
            <a:pPr lvl="1"/>
            <a:endParaRPr lang="en-US" dirty="0" smtClean="0"/>
          </a:p>
          <a:p>
            <a:pPr lvl="1"/>
            <a:endParaRPr lang="en-US" dirty="0"/>
          </a:p>
          <a:p>
            <a:pPr lvl="1"/>
            <a:endParaRPr lang="en-US" dirty="0"/>
          </a:p>
          <a:p>
            <a:pPr marL="0" indent="0">
              <a:buNone/>
            </a:pPr>
            <a:endParaRPr lang="en-US" dirty="0"/>
          </a:p>
          <a:p>
            <a:pPr lvl="1"/>
            <a:endParaRPr lang="en-US" dirty="0"/>
          </a:p>
          <a:p>
            <a:pPr lvl="0"/>
            <a:endParaRPr lang="en-US" dirty="0"/>
          </a:p>
        </p:txBody>
      </p:sp>
    </p:spTree>
    <p:extLst>
      <p:ext uri="{BB962C8B-B14F-4D97-AF65-F5344CB8AC3E}">
        <p14:creationId xmlns:p14="http://schemas.microsoft.com/office/powerpoint/2010/main" val="3830620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Provide a Safe Workplace</a:t>
            </a:r>
          </a:p>
        </p:txBody>
      </p:sp>
      <p:sp>
        <p:nvSpPr>
          <p:cNvPr id="3" name="Content Placeholder 2"/>
          <p:cNvSpPr>
            <a:spLocks noGrp="1"/>
          </p:cNvSpPr>
          <p:nvPr>
            <p:ph idx="1"/>
          </p:nvPr>
        </p:nvSpPr>
        <p:spPr>
          <a:xfrm>
            <a:off x="838200" y="1813754"/>
            <a:ext cx="10515600" cy="4351338"/>
          </a:xfrm>
        </p:spPr>
        <p:txBody>
          <a:bodyPr>
            <a:normAutofit fontScale="92500" lnSpcReduction="10000"/>
          </a:bodyPr>
          <a:lstStyle/>
          <a:p>
            <a:pPr marL="0" lvl="0" indent="0">
              <a:buNone/>
            </a:pPr>
            <a:r>
              <a:rPr lang="en-US" dirty="0"/>
              <a:t>Other items to consider:</a:t>
            </a:r>
          </a:p>
          <a:p>
            <a:pPr lvl="1"/>
            <a:r>
              <a:rPr lang="en-US" dirty="0"/>
              <a:t>Shared coffee stations (creamers, mugs, etc.)</a:t>
            </a:r>
          </a:p>
          <a:p>
            <a:pPr lvl="1"/>
            <a:r>
              <a:rPr lang="en-US" dirty="0"/>
              <a:t>Office refrigerators</a:t>
            </a:r>
          </a:p>
          <a:p>
            <a:pPr lvl="1"/>
            <a:r>
              <a:rPr lang="en-US" dirty="0"/>
              <a:t>Greeting guests and each other with no handshaking or hugging</a:t>
            </a:r>
          </a:p>
          <a:p>
            <a:pPr lvl="1"/>
            <a:r>
              <a:rPr lang="en-US" dirty="0"/>
              <a:t>Supply room</a:t>
            </a:r>
          </a:p>
          <a:p>
            <a:pPr lvl="1"/>
            <a:r>
              <a:rPr lang="en-US" dirty="0"/>
              <a:t>Cleaning door handles, toilet handles, elevator buttons, keyboards, and light </a:t>
            </a:r>
            <a:r>
              <a:rPr lang="en-US" dirty="0" smtClean="0"/>
              <a:t>switches—increased cleaning needs from cleanin</a:t>
            </a:r>
            <a:r>
              <a:rPr lang="en-US" dirty="0" smtClean="0"/>
              <a:t>g company?</a:t>
            </a:r>
            <a:endParaRPr lang="en-US" dirty="0"/>
          </a:p>
          <a:p>
            <a:pPr lvl="1"/>
            <a:r>
              <a:rPr lang="en-US" dirty="0"/>
              <a:t>In addition to considering masks for employees, do they have access to their own cleaning supplies</a:t>
            </a:r>
            <a:r>
              <a:rPr lang="en-US" dirty="0" smtClean="0"/>
              <a:t>?</a:t>
            </a:r>
          </a:p>
          <a:p>
            <a:pPr lvl="1"/>
            <a:r>
              <a:rPr lang="en-US" dirty="0" smtClean="0"/>
              <a:t>If you are requiring masks, are you providing masks? Are employees responsible for providing themselves? Are they required in closed offices? Lunch rooms? </a:t>
            </a:r>
            <a:endParaRPr lang="en-US" dirty="0"/>
          </a:p>
          <a:p>
            <a:pPr lvl="1"/>
            <a:r>
              <a:rPr lang="en-US" dirty="0" smtClean="0"/>
              <a:t>Masks—medical reasons for not wearing them and leadership response</a:t>
            </a:r>
          </a:p>
          <a:p>
            <a:pPr lvl="1"/>
            <a:endParaRPr lang="en-US" dirty="0"/>
          </a:p>
          <a:p>
            <a:endParaRPr lang="en-US" dirty="0"/>
          </a:p>
          <a:p>
            <a:endParaRPr lang="en-US" dirty="0"/>
          </a:p>
          <a:p>
            <a:endParaRPr lang="en-US" dirty="0"/>
          </a:p>
          <a:p>
            <a:pPr marL="0" indent="0">
              <a:buNone/>
            </a:pPr>
            <a:endParaRPr lang="en-US" dirty="0"/>
          </a:p>
          <a:p>
            <a:pPr lvl="1"/>
            <a:endParaRPr lang="en-US" dirty="0"/>
          </a:p>
          <a:p>
            <a:pPr lvl="0"/>
            <a:endParaRPr lang="en-US" dirty="0"/>
          </a:p>
        </p:txBody>
      </p:sp>
    </p:spTree>
    <p:extLst>
      <p:ext uri="{BB962C8B-B14F-4D97-AF65-F5344CB8AC3E}">
        <p14:creationId xmlns:p14="http://schemas.microsoft.com/office/powerpoint/2010/main" val="3803719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Provide a Safe Workplace</a:t>
            </a:r>
          </a:p>
        </p:txBody>
      </p:sp>
      <p:sp>
        <p:nvSpPr>
          <p:cNvPr id="3" name="Content Placeholder 2"/>
          <p:cNvSpPr>
            <a:spLocks noGrp="1"/>
          </p:cNvSpPr>
          <p:nvPr>
            <p:ph idx="1"/>
          </p:nvPr>
        </p:nvSpPr>
        <p:spPr/>
        <p:txBody>
          <a:bodyPr>
            <a:normAutofit/>
          </a:bodyPr>
          <a:lstStyle/>
          <a:p>
            <a:pPr lvl="0"/>
            <a:r>
              <a:rPr lang="en-US" dirty="0"/>
              <a:t>Have a plan if employee tests positive (or suspected positive) for COVID-19</a:t>
            </a:r>
          </a:p>
          <a:p>
            <a:pPr lvl="1"/>
            <a:r>
              <a:rPr lang="en-US" dirty="0"/>
              <a:t>Infected employee needs to stay home</a:t>
            </a:r>
          </a:p>
          <a:p>
            <a:pPr lvl="1"/>
            <a:r>
              <a:rPr lang="en-US" dirty="0"/>
              <a:t>Send home employees who worked closely with infected employee for </a:t>
            </a:r>
            <a:r>
              <a:rPr lang="en-US" dirty="0">
                <a:solidFill>
                  <a:srgbClr val="FF0000"/>
                </a:solidFill>
              </a:rPr>
              <a:t>14 </a:t>
            </a:r>
            <a:r>
              <a:rPr lang="en-US" dirty="0"/>
              <a:t>days </a:t>
            </a:r>
          </a:p>
          <a:p>
            <a:pPr lvl="1"/>
            <a:r>
              <a:rPr lang="en-US" dirty="0"/>
              <a:t>Extra cleaning and disinfecting </a:t>
            </a:r>
          </a:p>
          <a:p>
            <a:r>
              <a:rPr lang="en-US" dirty="0"/>
              <a:t>Notify employees while honoring privacy</a:t>
            </a:r>
          </a:p>
          <a:p>
            <a:endParaRPr lang="en-US" dirty="0"/>
          </a:p>
          <a:p>
            <a:endParaRPr lang="en-US" dirty="0"/>
          </a:p>
          <a:p>
            <a:pPr marL="0" indent="0">
              <a:buNone/>
            </a:pPr>
            <a:endParaRPr lang="en-US" dirty="0"/>
          </a:p>
          <a:p>
            <a:pPr lvl="1"/>
            <a:endParaRPr lang="en-US" dirty="0"/>
          </a:p>
          <a:p>
            <a:pPr lvl="0"/>
            <a:endParaRPr lang="en-US" dirty="0"/>
          </a:p>
        </p:txBody>
      </p:sp>
    </p:spTree>
    <p:extLst>
      <p:ext uri="{BB962C8B-B14F-4D97-AF65-F5344CB8AC3E}">
        <p14:creationId xmlns:p14="http://schemas.microsoft.com/office/powerpoint/2010/main" val="1200370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Provide a Safe Workplace</a:t>
            </a:r>
          </a:p>
        </p:txBody>
      </p:sp>
      <p:sp>
        <p:nvSpPr>
          <p:cNvPr id="3" name="Content Placeholder 2"/>
          <p:cNvSpPr>
            <a:spLocks noGrp="1"/>
          </p:cNvSpPr>
          <p:nvPr>
            <p:ph idx="1"/>
          </p:nvPr>
        </p:nvSpPr>
        <p:spPr/>
        <p:txBody>
          <a:bodyPr>
            <a:normAutofit/>
          </a:bodyPr>
          <a:lstStyle/>
          <a:p>
            <a:pPr marL="0" indent="0">
              <a:buNone/>
            </a:pPr>
            <a:r>
              <a:rPr lang="en-US" dirty="0"/>
              <a:t>Develop a Business Continuity Plan </a:t>
            </a:r>
          </a:p>
          <a:p>
            <a:pPr marL="0" indent="0">
              <a:buNone/>
            </a:pPr>
            <a:endParaRPr lang="en-US" dirty="0"/>
          </a:p>
          <a:p>
            <a:pPr lvl="1"/>
            <a:r>
              <a:rPr lang="en-US" dirty="0"/>
              <a:t>Take into account different locations, geographic considerations </a:t>
            </a:r>
          </a:p>
          <a:p>
            <a:pPr lvl="1"/>
            <a:r>
              <a:rPr lang="en-US" dirty="0"/>
              <a:t>Create a crisis team or continuity team that can act when needed </a:t>
            </a:r>
          </a:p>
          <a:p>
            <a:pPr lvl="1"/>
            <a:r>
              <a:rPr lang="en-US" dirty="0"/>
              <a:t>Get input from all departments (create a safety committee)</a:t>
            </a:r>
          </a:p>
          <a:p>
            <a:pPr lvl="1"/>
            <a:r>
              <a:rPr lang="en-US" dirty="0"/>
              <a:t>What will trigger the plan </a:t>
            </a:r>
          </a:p>
          <a:p>
            <a:pPr lvl="1"/>
            <a:r>
              <a:rPr lang="en-US" dirty="0"/>
              <a:t>Is communication clear (chain of command and key contacts</a:t>
            </a:r>
          </a:p>
          <a:p>
            <a:pPr lvl="1"/>
            <a:r>
              <a:rPr lang="en-US" dirty="0"/>
              <a:t>Department of Homeland Security offers template as starting point </a:t>
            </a:r>
          </a:p>
          <a:p>
            <a:pPr lvl="1"/>
            <a:r>
              <a:rPr lang="en-US" dirty="0"/>
              <a:t>Predict consequences of business disruption (great resources available at (</a:t>
            </a:r>
            <a:r>
              <a:rPr lang="en-US" u="sng" dirty="0">
                <a:hlinkClick r:id="rId3"/>
              </a:rPr>
              <a:t>https://www.ready.gov/business-impact-analysis</a:t>
            </a:r>
            <a:r>
              <a:rPr lang="en-US" dirty="0"/>
              <a:t>) </a:t>
            </a:r>
          </a:p>
          <a:p>
            <a:endParaRPr lang="en-US" dirty="0"/>
          </a:p>
          <a:p>
            <a:pPr marL="0" indent="0">
              <a:buNone/>
            </a:pPr>
            <a:endParaRPr lang="en-US" dirty="0"/>
          </a:p>
          <a:p>
            <a:pPr lvl="1"/>
            <a:endParaRPr lang="en-US" dirty="0"/>
          </a:p>
          <a:p>
            <a:pPr lvl="0"/>
            <a:endParaRPr lang="en-US" dirty="0"/>
          </a:p>
        </p:txBody>
      </p:sp>
    </p:spTree>
    <p:extLst>
      <p:ext uri="{BB962C8B-B14F-4D97-AF65-F5344CB8AC3E}">
        <p14:creationId xmlns:p14="http://schemas.microsoft.com/office/powerpoint/2010/main" val="1765511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5067" y="1866900"/>
            <a:ext cx="10595883" cy="4154984"/>
          </a:xfrm>
          <a:prstGeom prst="rect">
            <a:avLst/>
          </a:prstGeom>
        </p:spPr>
        <p:txBody>
          <a:bodyPr wrap="square">
            <a:spAutoFit/>
          </a:bodyPr>
          <a:lstStyle/>
          <a:p>
            <a:r>
              <a:rPr lang="en-US" sz="2400" dirty="0" smtClean="0"/>
              <a:t>“Because </a:t>
            </a:r>
            <a:r>
              <a:rPr lang="en-US" sz="2400" dirty="0"/>
              <a:t>leadership in so many different levels and spheres has never mattered so much all at the same time — teachers, principals, presidents, school superintendents, hospital directors, C.E.O.s, mayors, governors, media and parents. </a:t>
            </a:r>
            <a:endParaRPr lang="en-US" sz="2400" dirty="0" smtClean="0"/>
          </a:p>
          <a:p>
            <a:endParaRPr lang="en-US" sz="2400" dirty="0"/>
          </a:p>
          <a:p>
            <a:r>
              <a:rPr lang="en-US" sz="2400" dirty="0" smtClean="0"/>
              <a:t>And </a:t>
            </a:r>
            <a:r>
              <a:rPr lang="en-US" sz="2400" dirty="0"/>
              <a:t>everywhere these leaders turn they face vexing moral issues and trade-offs. That’s because what started as a health crisis exploded into a humanitarian crisis and then quickly became an unprecedented economic and unemployment crisis. And now it’s also a moral crisis, forcing leaders to balance saving lives and saving livelihoods</a:t>
            </a:r>
            <a:r>
              <a:rPr lang="en-US" sz="2400" dirty="0" smtClean="0"/>
              <a:t>.”</a:t>
            </a:r>
          </a:p>
          <a:p>
            <a:endParaRPr lang="en-US" sz="2400" dirty="0"/>
          </a:p>
          <a:p>
            <a:r>
              <a:rPr lang="en-US" sz="2400" dirty="0" smtClean="0"/>
              <a:t>New York Times, April 21, 2020</a:t>
            </a:r>
            <a:endParaRPr lang="en-US" sz="2400" dirty="0"/>
          </a:p>
        </p:txBody>
      </p:sp>
      <p:sp>
        <p:nvSpPr>
          <p:cNvPr id="4" name="Rectangle 3"/>
          <p:cNvSpPr/>
          <p:nvPr/>
        </p:nvSpPr>
        <p:spPr>
          <a:xfrm>
            <a:off x="815067" y="501134"/>
            <a:ext cx="10784555" cy="584775"/>
          </a:xfrm>
          <a:prstGeom prst="rect">
            <a:avLst/>
          </a:prstGeom>
        </p:spPr>
        <p:txBody>
          <a:bodyPr wrap="none">
            <a:spAutoFit/>
          </a:bodyPr>
          <a:lstStyle/>
          <a:p>
            <a:r>
              <a:rPr lang="en-US" sz="3200" b="1" dirty="0"/>
              <a:t>We Need Great Leadership Now, and Here’s What It Looks Like</a:t>
            </a:r>
          </a:p>
        </p:txBody>
      </p:sp>
    </p:spTree>
    <p:extLst>
      <p:ext uri="{BB962C8B-B14F-4D97-AF65-F5344CB8AC3E}">
        <p14:creationId xmlns:p14="http://schemas.microsoft.com/office/powerpoint/2010/main" val="402243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Welcome</a:t>
            </a:r>
          </a:p>
        </p:txBody>
      </p:sp>
      <p:sp>
        <p:nvSpPr>
          <p:cNvPr id="5" name="Content Placeholder 2"/>
          <p:cNvSpPr>
            <a:spLocks noGrp="1"/>
          </p:cNvSpPr>
          <p:nvPr>
            <p:ph idx="1"/>
          </p:nvPr>
        </p:nvSpPr>
        <p:spPr>
          <a:xfrm>
            <a:off x="838200" y="1825625"/>
            <a:ext cx="5918860" cy="4351338"/>
          </a:xfrm>
        </p:spPr>
        <p:txBody>
          <a:bodyPr/>
          <a:lstStyle/>
          <a:p>
            <a:r>
              <a:rPr lang="en-US" dirty="0"/>
              <a:t>Kelly Keefe, President, ERC</a:t>
            </a:r>
          </a:p>
          <a:p>
            <a:r>
              <a:rPr lang="en-US" dirty="0"/>
              <a:t>First female President in 98 years</a:t>
            </a:r>
          </a:p>
          <a:p>
            <a:r>
              <a:rPr lang="en-US" dirty="0"/>
              <a:t>Been with ERC for 16 years</a:t>
            </a:r>
          </a:p>
          <a:p>
            <a:r>
              <a:rPr lang="en-US" dirty="0"/>
              <a:t>People are an organization’s most valuable asset</a:t>
            </a:r>
          </a:p>
          <a:p>
            <a:pPr marL="0" indent="0">
              <a:buNone/>
            </a:pPr>
            <a:endParaRPr lang="en-US" dirty="0"/>
          </a:p>
          <a:p>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7074" t="-445" r="13692" b="445"/>
          <a:stretch/>
        </p:blipFill>
        <p:spPr>
          <a:xfrm>
            <a:off x="7649307" y="1825625"/>
            <a:ext cx="2919047" cy="3952631"/>
          </a:xfrm>
          <a:prstGeom prst="rect">
            <a:avLst/>
          </a:prstGeom>
        </p:spPr>
      </p:pic>
    </p:spTree>
    <p:extLst>
      <p:ext uri="{BB962C8B-B14F-4D97-AF65-F5344CB8AC3E}">
        <p14:creationId xmlns:p14="http://schemas.microsoft.com/office/powerpoint/2010/main" val="3795884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Manage Employee Fears and Stress</a:t>
            </a:r>
          </a:p>
        </p:txBody>
      </p:sp>
      <p:sp>
        <p:nvSpPr>
          <p:cNvPr id="3" name="Content Placeholder 2"/>
          <p:cNvSpPr>
            <a:spLocks noGrp="1"/>
          </p:cNvSpPr>
          <p:nvPr>
            <p:ph idx="1"/>
          </p:nvPr>
        </p:nvSpPr>
        <p:spPr/>
        <p:txBody>
          <a:bodyPr>
            <a:normAutofit/>
          </a:bodyPr>
          <a:lstStyle/>
          <a:p>
            <a:pPr lvl="0"/>
            <a:r>
              <a:rPr lang="en-US" dirty="0" smtClean="0"/>
              <a:t>Regular </a:t>
            </a:r>
            <a:r>
              <a:rPr lang="en-US" dirty="0"/>
              <a:t>1:1 and group communication (have a schedule)</a:t>
            </a:r>
          </a:p>
          <a:p>
            <a:pPr lvl="0"/>
            <a:r>
              <a:rPr lang="en-US" dirty="0"/>
              <a:t>Express gratitude</a:t>
            </a:r>
          </a:p>
          <a:p>
            <a:pPr lvl="0"/>
            <a:r>
              <a:rPr lang="en-US" dirty="0"/>
              <a:t>Show encouragement </a:t>
            </a:r>
          </a:p>
          <a:p>
            <a:pPr lvl="0"/>
            <a:r>
              <a:rPr lang="en-US" dirty="0"/>
              <a:t>Be </a:t>
            </a:r>
            <a:r>
              <a:rPr lang="en-US" dirty="0" smtClean="0"/>
              <a:t>vulnerable</a:t>
            </a:r>
            <a:endParaRPr lang="en-US" dirty="0"/>
          </a:p>
          <a:p>
            <a:pPr lvl="0"/>
            <a:r>
              <a:rPr lang="en-US" dirty="0"/>
              <a:t>Be </a:t>
            </a:r>
            <a:r>
              <a:rPr lang="en-US" dirty="0" smtClean="0"/>
              <a:t>transparent</a:t>
            </a:r>
            <a:endParaRPr lang="en-US" dirty="0"/>
          </a:p>
          <a:p>
            <a:pPr lvl="0"/>
            <a:r>
              <a:rPr lang="en-US" dirty="0"/>
              <a:t>Offer relaxation, meditation, and breathing techniques</a:t>
            </a:r>
          </a:p>
          <a:p>
            <a:pPr lvl="0"/>
            <a:r>
              <a:rPr lang="en-US" dirty="0"/>
              <a:t>Offer stress management webinars</a:t>
            </a:r>
          </a:p>
          <a:p>
            <a:pPr lvl="0"/>
            <a:r>
              <a:rPr lang="en-US" dirty="0"/>
              <a:t>Create a buddy check-in system</a:t>
            </a:r>
          </a:p>
        </p:txBody>
      </p:sp>
    </p:spTree>
    <p:extLst>
      <p:ext uri="{BB962C8B-B14F-4D97-AF65-F5344CB8AC3E}">
        <p14:creationId xmlns:p14="http://schemas.microsoft.com/office/powerpoint/2010/main" val="2282879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Manage Employee Fear and Stress</a:t>
            </a:r>
          </a:p>
        </p:txBody>
      </p:sp>
      <p:sp>
        <p:nvSpPr>
          <p:cNvPr id="3" name="Content Placeholder 2"/>
          <p:cNvSpPr>
            <a:spLocks noGrp="1"/>
          </p:cNvSpPr>
          <p:nvPr>
            <p:ph idx="1"/>
          </p:nvPr>
        </p:nvSpPr>
        <p:spPr/>
        <p:txBody>
          <a:bodyPr>
            <a:normAutofit/>
          </a:bodyPr>
          <a:lstStyle/>
          <a:p>
            <a:pPr lvl="0"/>
            <a:r>
              <a:rPr lang="en-US" dirty="0"/>
              <a:t>Make sure to have fun and a sense of humor when possible</a:t>
            </a:r>
          </a:p>
          <a:p>
            <a:pPr lvl="0"/>
            <a:r>
              <a:rPr lang="en-US" dirty="0"/>
              <a:t>Establish internal wellness committee </a:t>
            </a:r>
          </a:p>
          <a:p>
            <a:pPr lvl="0"/>
            <a:r>
              <a:rPr lang="en-US" dirty="0"/>
              <a:t>Provide choice: return to work or WFH (WFH option may be required by law)</a:t>
            </a:r>
          </a:p>
          <a:p>
            <a:pPr lvl="0"/>
            <a:r>
              <a:rPr lang="en-US" dirty="0"/>
              <a:t>EAP, coach or even counselor</a:t>
            </a:r>
          </a:p>
          <a:p>
            <a:pPr lvl="0"/>
            <a:r>
              <a:rPr lang="en-US" dirty="0"/>
              <a:t>Have psychologist as guest speaker or resource</a:t>
            </a:r>
          </a:p>
          <a:p>
            <a:pPr lvl="0"/>
            <a:r>
              <a:rPr lang="en-US" dirty="0" smtClean="0"/>
              <a:t>Mental </a:t>
            </a:r>
            <a:r>
              <a:rPr lang="en-US" dirty="0"/>
              <a:t>health awareness days</a:t>
            </a:r>
          </a:p>
          <a:p>
            <a:pPr lvl="0"/>
            <a:r>
              <a:rPr lang="en-US" dirty="0"/>
              <a:t>Forced work breaks and time for self-care</a:t>
            </a:r>
          </a:p>
          <a:p>
            <a:endParaRPr lang="en-US" dirty="0"/>
          </a:p>
          <a:p>
            <a:pPr lvl="0"/>
            <a:endParaRPr lang="en-US" dirty="0"/>
          </a:p>
        </p:txBody>
      </p:sp>
    </p:spTree>
    <p:extLst>
      <p:ext uri="{BB962C8B-B14F-4D97-AF65-F5344CB8AC3E}">
        <p14:creationId xmlns:p14="http://schemas.microsoft.com/office/powerpoint/2010/main" val="130074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Manage Employee Fear and Stress</a:t>
            </a:r>
          </a:p>
        </p:txBody>
      </p:sp>
      <p:sp>
        <p:nvSpPr>
          <p:cNvPr id="3" name="Content Placeholder 2"/>
          <p:cNvSpPr>
            <a:spLocks noGrp="1"/>
          </p:cNvSpPr>
          <p:nvPr>
            <p:ph idx="1"/>
          </p:nvPr>
        </p:nvSpPr>
        <p:spPr>
          <a:xfrm>
            <a:off x="838200" y="1588124"/>
            <a:ext cx="10515600" cy="4351338"/>
          </a:xfrm>
        </p:spPr>
        <p:txBody>
          <a:bodyPr>
            <a:normAutofit/>
          </a:bodyPr>
          <a:lstStyle/>
          <a:p>
            <a:pPr lvl="0"/>
            <a:endParaRPr lang="en-US" sz="4000" dirty="0"/>
          </a:p>
          <a:p>
            <a:endParaRPr lang="en-US" sz="4000" b="1" dirty="0"/>
          </a:p>
          <a:p>
            <a:pPr marL="0" indent="0" algn="ctr">
              <a:buNone/>
            </a:pPr>
            <a:r>
              <a:rPr lang="en-US" sz="4000" b="1" dirty="0"/>
              <a:t>Top leaders need someone to talk to also. </a:t>
            </a:r>
            <a:r>
              <a:rPr lang="en-US" sz="4000" dirty="0"/>
              <a:t>Find a coach, group or community!</a:t>
            </a:r>
          </a:p>
        </p:txBody>
      </p:sp>
    </p:spTree>
    <p:extLst>
      <p:ext uri="{BB962C8B-B14F-4D97-AF65-F5344CB8AC3E}">
        <p14:creationId xmlns:p14="http://schemas.microsoft.com/office/powerpoint/2010/main" val="256651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Contend with the Sense of Loss</a:t>
            </a:r>
          </a:p>
        </p:txBody>
      </p:sp>
      <p:sp>
        <p:nvSpPr>
          <p:cNvPr id="3" name="Content Placeholder 2"/>
          <p:cNvSpPr>
            <a:spLocks noGrp="1"/>
          </p:cNvSpPr>
          <p:nvPr>
            <p:ph idx="1"/>
          </p:nvPr>
        </p:nvSpPr>
        <p:spPr/>
        <p:txBody>
          <a:bodyPr>
            <a:normAutofit/>
          </a:bodyPr>
          <a:lstStyle/>
          <a:p>
            <a:r>
              <a:rPr lang="en-US" dirty="0"/>
              <a:t>Meet employees where they are, and be okay with that</a:t>
            </a:r>
          </a:p>
          <a:p>
            <a:r>
              <a:rPr lang="en-US" dirty="0"/>
              <a:t>Recognize many are processing COVID loss just like the               5 Stages of Grief</a:t>
            </a:r>
          </a:p>
          <a:p>
            <a:pPr lvl="1"/>
            <a:r>
              <a:rPr lang="en-US" dirty="0"/>
              <a:t>Denial, Anger, Bargaining, Despair, and Acceptance</a:t>
            </a:r>
          </a:p>
          <a:p>
            <a:r>
              <a:rPr lang="en-US" dirty="0"/>
              <a:t>Help each other move through the process</a:t>
            </a:r>
          </a:p>
          <a:p>
            <a:r>
              <a:rPr lang="en-US" dirty="0"/>
              <a:t>Some employees may start back to work and have a difficult time adjusting</a:t>
            </a:r>
          </a:p>
          <a:p>
            <a:r>
              <a:rPr lang="en-US" dirty="0"/>
              <a:t>Be </a:t>
            </a:r>
            <a:r>
              <a:rPr lang="en-US" dirty="0" smtClean="0"/>
              <a:t>flexible</a:t>
            </a:r>
          </a:p>
          <a:p>
            <a:pPr lvl="0"/>
            <a:endParaRPr lang="en-US" dirty="0"/>
          </a:p>
        </p:txBody>
      </p:sp>
    </p:spTree>
    <p:extLst>
      <p:ext uri="{BB962C8B-B14F-4D97-AF65-F5344CB8AC3E}">
        <p14:creationId xmlns:p14="http://schemas.microsoft.com/office/powerpoint/2010/main" val="1582249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Instill a Feeling of Confidence</a:t>
            </a:r>
          </a:p>
        </p:txBody>
      </p:sp>
      <p:sp>
        <p:nvSpPr>
          <p:cNvPr id="3" name="Content Placeholder 2"/>
          <p:cNvSpPr>
            <a:spLocks noGrp="1"/>
          </p:cNvSpPr>
          <p:nvPr>
            <p:ph idx="1"/>
          </p:nvPr>
        </p:nvSpPr>
        <p:spPr/>
        <p:txBody>
          <a:bodyPr>
            <a:normAutofit/>
          </a:bodyPr>
          <a:lstStyle/>
          <a:p>
            <a:pPr lvl="0"/>
            <a:r>
              <a:rPr lang="en-US" dirty="0"/>
              <a:t>Open, honest but encouraging conversation</a:t>
            </a:r>
            <a:r>
              <a:rPr lang="en-US" b="1" dirty="0"/>
              <a:t> </a:t>
            </a:r>
            <a:r>
              <a:rPr lang="en-US" dirty="0"/>
              <a:t>about the strength and reputation of the </a:t>
            </a:r>
            <a:r>
              <a:rPr lang="en-US" dirty="0" smtClean="0"/>
              <a:t>business</a:t>
            </a:r>
          </a:p>
          <a:p>
            <a:pPr lvl="0"/>
            <a:r>
              <a:rPr lang="en-US" dirty="0" smtClean="0"/>
              <a:t>Share your plans and communicate short and long term goals</a:t>
            </a:r>
            <a:endParaRPr lang="en-US" dirty="0"/>
          </a:p>
          <a:p>
            <a:pPr lvl="0"/>
            <a:r>
              <a:rPr lang="en-US" dirty="0"/>
              <a:t>S</a:t>
            </a:r>
            <a:r>
              <a:rPr lang="en-US" dirty="0" smtClean="0"/>
              <a:t>hare </a:t>
            </a:r>
            <a:r>
              <a:rPr lang="en-US" dirty="0" smtClean="0"/>
              <a:t>your appreciation </a:t>
            </a:r>
            <a:r>
              <a:rPr lang="en-US" dirty="0" smtClean="0"/>
              <a:t>of team regularly</a:t>
            </a:r>
            <a:endParaRPr lang="en-US" dirty="0"/>
          </a:p>
          <a:p>
            <a:pPr lvl="0"/>
            <a:r>
              <a:rPr lang="en-US" dirty="0"/>
              <a:t>Be truthful</a:t>
            </a:r>
          </a:p>
          <a:p>
            <a:pPr lvl="0"/>
            <a:r>
              <a:rPr lang="en-US" dirty="0"/>
              <a:t>Be </a:t>
            </a:r>
            <a:r>
              <a:rPr lang="en-US" dirty="0" smtClean="0"/>
              <a:t>decisive</a:t>
            </a:r>
          </a:p>
          <a:p>
            <a:pPr lvl="0"/>
            <a:r>
              <a:rPr lang="en-US" dirty="0" smtClean="0"/>
              <a:t>Be transparent</a:t>
            </a:r>
            <a:endParaRPr lang="en-US" dirty="0"/>
          </a:p>
          <a:p>
            <a:pPr lvl="0"/>
            <a:endParaRPr lang="en-US" dirty="0"/>
          </a:p>
        </p:txBody>
      </p:sp>
    </p:spTree>
    <p:extLst>
      <p:ext uri="{BB962C8B-B14F-4D97-AF65-F5344CB8AC3E}">
        <p14:creationId xmlns:p14="http://schemas.microsoft.com/office/powerpoint/2010/main" val="276967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Keep Your Employees Motivated</a:t>
            </a:r>
          </a:p>
        </p:txBody>
      </p:sp>
      <p:sp>
        <p:nvSpPr>
          <p:cNvPr id="3" name="Content Placeholder 2"/>
          <p:cNvSpPr>
            <a:spLocks noGrp="1"/>
          </p:cNvSpPr>
          <p:nvPr>
            <p:ph idx="1"/>
          </p:nvPr>
        </p:nvSpPr>
        <p:spPr/>
        <p:txBody>
          <a:bodyPr>
            <a:normAutofit/>
          </a:bodyPr>
          <a:lstStyle/>
          <a:p>
            <a:r>
              <a:rPr lang="en-US" dirty="0"/>
              <a:t>This is personal to each </a:t>
            </a:r>
            <a:r>
              <a:rPr lang="en-US" dirty="0" smtClean="0"/>
              <a:t>individual—make it personal for staff</a:t>
            </a:r>
            <a:endParaRPr lang="en-US" dirty="0"/>
          </a:p>
          <a:p>
            <a:r>
              <a:rPr lang="en-US" dirty="0" smtClean="0"/>
              <a:t>Conduct pulse surveys and use the data</a:t>
            </a:r>
          </a:p>
          <a:p>
            <a:r>
              <a:rPr lang="en-US" dirty="0" smtClean="0"/>
              <a:t>Find </a:t>
            </a:r>
            <a:r>
              <a:rPr lang="en-US" dirty="0"/>
              <a:t>out what matters to your direct reports</a:t>
            </a:r>
          </a:p>
          <a:p>
            <a:r>
              <a:rPr lang="en-US" dirty="0"/>
              <a:t>Most people just want to feel supported, heard, and valued</a:t>
            </a:r>
          </a:p>
          <a:p>
            <a:r>
              <a:rPr lang="en-US" dirty="0"/>
              <a:t>Offer many words that encourage</a:t>
            </a:r>
          </a:p>
          <a:p>
            <a:pPr lvl="0"/>
            <a:endParaRPr lang="en-US" dirty="0"/>
          </a:p>
        </p:txBody>
      </p:sp>
    </p:spTree>
    <p:extLst>
      <p:ext uri="{BB962C8B-B14F-4D97-AF65-F5344CB8AC3E}">
        <p14:creationId xmlns:p14="http://schemas.microsoft.com/office/powerpoint/2010/main" val="359190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Other Tidbits</a:t>
            </a:r>
          </a:p>
        </p:txBody>
      </p:sp>
      <p:sp>
        <p:nvSpPr>
          <p:cNvPr id="3" name="Content Placeholder 2"/>
          <p:cNvSpPr>
            <a:spLocks noGrp="1"/>
          </p:cNvSpPr>
          <p:nvPr>
            <p:ph idx="1"/>
          </p:nvPr>
        </p:nvSpPr>
        <p:spPr/>
        <p:txBody>
          <a:bodyPr>
            <a:normAutofit/>
          </a:bodyPr>
          <a:lstStyle/>
          <a:p>
            <a:pPr lvl="0"/>
            <a:r>
              <a:rPr lang="en-US" dirty="0" smtClean="0"/>
              <a:t>Early </a:t>
            </a:r>
            <a:r>
              <a:rPr lang="en-US" dirty="0"/>
              <a:t>retirement</a:t>
            </a:r>
          </a:p>
          <a:p>
            <a:pPr lvl="0"/>
            <a:r>
              <a:rPr lang="en-US" dirty="0"/>
              <a:t>Intern programs</a:t>
            </a:r>
          </a:p>
          <a:p>
            <a:pPr lvl="0"/>
            <a:r>
              <a:rPr lang="en-US" dirty="0"/>
              <a:t>PTO </a:t>
            </a:r>
            <a:r>
              <a:rPr lang="en-US" dirty="0" smtClean="0"/>
              <a:t>restructuring</a:t>
            </a:r>
          </a:p>
          <a:p>
            <a:pPr lvl="0"/>
            <a:r>
              <a:rPr lang="en-US" dirty="0" smtClean="0"/>
              <a:t>Check your Insurance Policies</a:t>
            </a:r>
            <a:endParaRPr lang="en-US" dirty="0"/>
          </a:p>
        </p:txBody>
      </p:sp>
    </p:spTree>
    <p:extLst>
      <p:ext uri="{BB962C8B-B14F-4D97-AF65-F5344CB8AC3E}">
        <p14:creationId xmlns:p14="http://schemas.microsoft.com/office/powerpoint/2010/main" val="2428457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66470"/>
            <a:ext cx="9144000" cy="912418"/>
          </a:xfrm>
        </p:spPr>
        <p:txBody>
          <a:bodyPr>
            <a:normAutofit fontScale="90000"/>
          </a:bodyPr>
          <a:lstStyle/>
          <a:p>
            <a:r>
              <a:rPr lang="en-US" dirty="0" smtClean="0"/>
              <a:t>“We can’t moan and lead at the same time!”</a:t>
            </a:r>
            <a:br>
              <a:rPr lang="en-US" dirty="0" smtClean="0"/>
            </a:br>
            <a:r>
              <a:rPr lang="en-US" dirty="0"/>
              <a:t>	</a:t>
            </a:r>
            <a:r>
              <a:rPr lang="en-US" dirty="0" smtClean="0"/>
              <a:t>-John Maxwell</a:t>
            </a:r>
            <a:endParaRPr lang="en-US" dirty="0"/>
          </a:p>
        </p:txBody>
      </p:sp>
      <p:sp>
        <p:nvSpPr>
          <p:cNvPr id="3" name="Subtitle 2"/>
          <p:cNvSpPr>
            <a:spLocks noGrp="1"/>
          </p:cNvSpPr>
          <p:nvPr>
            <p:ph type="subTitle" idx="1"/>
          </p:nvPr>
        </p:nvSpPr>
        <p:spPr>
          <a:xfrm>
            <a:off x="1524000" y="3691329"/>
            <a:ext cx="9144000" cy="1505238"/>
          </a:xfrm>
        </p:spPr>
        <p:txBody>
          <a:bodyPr/>
          <a:lstStyle/>
          <a:p>
            <a:r>
              <a:rPr lang="en-US" dirty="0" smtClean="0"/>
              <a:t>Thanks to Kevin Doherty, Senior Directory of HR from </a:t>
            </a:r>
            <a:r>
              <a:rPr lang="en-US" dirty="0" err="1" smtClean="0"/>
              <a:t>Gebauer</a:t>
            </a:r>
            <a:r>
              <a:rPr lang="en-US" dirty="0" smtClean="0"/>
              <a:t> Company for the quote on LinkedIn</a:t>
            </a:r>
            <a:endParaRPr lang="en-US" dirty="0"/>
          </a:p>
        </p:txBody>
      </p:sp>
    </p:spTree>
    <p:extLst>
      <p:ext uri="{BB962C8B-B14F-4D97-AF65-F5344CB8AC3E}">
        <p14:creationId xmlns:p14="http://schemas.microsoft.com/office/powerpoint/2010/main" val="1894420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42541"/>
            <a:ext cx="6381750" cy="3700691"/>
          </a:xfrm>
        </p:spPr>
        <p:txBody>
          <a:bodyPr>
            <a:normAutofit fontScale="92500" lnSpcReduction="10000"/>
          </a:bodyPr>
          <a:lstStyle/>
          <a:p>
            <a:endParaRPr lang="en-US" dirty="0" smtClean="0"/>
          </a:p>
          <a:p>
            <a:endParaRPr lang="en-US" dirty="0"/>
          </a:p>
          <a:p>
            <a:r>
              <a:rPr lang="en-US" dirty="0" smtClean="0"/>
              <a:t>We also can’t beat pictures like this.</a:t>
            </a:r>
          </a:p>
          <a:p>
            <a:endParaRPr lang="en-US" dirty="0" smtClean="0"/>
          </a:p>
          <a:p>
            <a:r>
              <a:rPr lang="en-US" dirty="0" smtClean="0"/>
              <a:t>Local people.</a:t>
            </a:r>
          </a:p>
          <a:p>
            <a:r>
              <a:rPr lang="en-US" dirty="0" smtClean="0"/>
              <a:t>Doing extraordinary things.</a:t>
            </a:r>
          </a:p>
          <a:p>
            <a:endParaRPr lang="en-US" dirty="0" smtClean="0"/>
          </a:p>
          <a:p>
            <a:r>
              <a:rPr lang="en-US" dirty="0" smtClean="0"/>
              <a:t>You too, can do this.</a:t>
            </a:r>
          </a:p>
          <a:p>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1" y="722933"/>
            <a:ext cx="4933950" cy="4939909"/>
          </a:xfrm>
          <a:prstGeom prst="rect">
            <a:avLst/>
          </a:prstGeom>
        </p:spPr>
      </p:pic>
    </p:spTree>
    <p:extLst>
      <p:ext uri="{BB962C8B-B14F-4D97-AF65-F5344CB8AC3E}">
        <p14:creationId xmlns:p14="http://schemas.microsoft.com/office/powerpoint/2010/main" val="3695138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5859"/>
            <a:ext cx="12192000" cy="6943859"/>
          </a:xfrm>
        </p:spPr>
      </p:pic>
    </p:spTree>
    <p:extLst>
      <p:ext uri="{BB962C8B-B14F-4D97-AF65-F5344CB8AC3E}">
        <p14:creationId xmlns:p14="http://schemas.microsoft.com/office/powerpoint/2010/main" val="3886509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ERC’s NorthCoast 99 Data</a:t>
            </a:r>
          </a:p>
        </p:txBody>
      </p:sp>
      <p:sp>
        <p:nvSpPr>
          <p:cNvPr id="3" name="Content Placeholder 2"/>
          <p:cNvSpPr>
            <a:spLocks noGrp="1"/>
          </p:cNvSpPr>
          <p:nvPr>
            <p:ph idx="1"/>
          </p:nvPr>
        </p:nvSpPr>
        <p:spPr/>
        <p:txBody>
          <a:bodyPr>
            <a:normAutofit/>
          </a:bodyPr>
          <a:lstStyle/>
          <a:p>
            <a:pPr marL="0" indent="0">
              <a:lnSpc>
                <a:spcPct val="125000"/>
              </a:lnSpc>
              <a:buNone/>
            </a:pPr>
            <a:r>
              <a:rPr lang="en-US" sz="2400" i="1" dirty="0"/>
              <a:t>“It would have been simple to take the easy road and play it safe. But the NC99 winners chose a very different path... seeing opportunity where others saw doom, implementing new ideas while others watched from the sidelines, staying positive in spite of an increasingly difficult environment. These organizations are showing us that the ongoing development of a great workplace is the ‘silver bullet’ for organizational success and Northeast Ohio’s regional economic success – both now and in the future.” </a:t>
            </a:r>
          </a:p>
          <a:p>
            <a:pPr marL="1371600" lvl="3" indent="0" algn="r">
              <a:buNone/>
            </a:pPr>
            <a:r>
              <a:rPr lang="en-US" dirty="0"/>
              <a:t>- NorthCoast 99 Winners Report, 2009</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343528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 for Polls! </a:t>
            </a:r>
            <a:endParaRPr lang="en-US" dirty="0"/>
          </a:p>
        </p:txBody>
      </p:sp>
      <p:sp>
        <p:nvSpPr>
          <p:cNvPr id="3" name="Subtitle 2"/>
          <p:cNvSpPr>
            <a:spLocks noGrp="1"/>
          </p:cNvSpPr>
          <p:nvPr>
            <p:ph type="subTitle" idx="1"/>
          </p:nvPr>
        </p:nvSpPr>
        <p:spPr/>
        <p:txBody>
          <a:bodyPr/>
          <a:lstStyle/>
          <a:p>
            <a:r>
              <a:rPr lang="en-US" dirty="0" smtClean="0"/>
              <a:t>Where are we today?</a:t>
            </a:r>
            <a:endParaRPr lang="en-US" dirty="0"/>
          </a:p>
        </p:txBody>
      </p:sp>
    </p:spTree>
    <p:extLst>
      <p:ext uri="{BB962C8B-B14F-4D97-AF65-F5344CB8AC3E}">
        <p14:creationId xmlns:p14="http://schemas.microsoft.com/office/powerpoint/2010/main" val="41446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rPr>
              <a:t>Has your organization set a date to return to </a:t>
            </a:r>
            <a:br>
              <a:rPr lang="en-US" sz="2400" dirty="0">
                <a:solidFill>
                  <a:schemeClr val="tx1"/>
                </a:solidFill>
              </a:rPr>
            </a:br>
            <a:r>
              <a:rPr lang="en-US" sz="2400" dirty="0">
                <a:solidFill>
                  <a:schemeClr val="tx1"/>
                </a:solidFill>
              </a:rPr>
              <a:t>work at your physical workplace?</a:t>
            </a:r>
            <a:endParaRPr lang="en-US" sz="4400" dirty="0">
              <a:solidFill>
                <a:schemeClr val="tx1"/>
              </a:solidFill>
            </a:endParaRPr>
          </a:p>
        </p:txBody>
      </p:sp>
      <p:pic>
        <p:nvPicPr>
          <p:cNvPr id="8" name="Picture 7">
            <a:extLst>
              <a:ext uri="{FF2B5EF4-FFF2-40B4-BE49-F238E27FC236}">
                <a16:creationId xmlns:a16="http://schemas.microsoft.com/office/drawing/2014/main" id="{6F6B8B48-5D48-8B44-9065-96D16E4F09BA}"/>
              </a:ext>
            </a:extLst>
          </p:cNvPr>
          <p:cNvPicPr>
            <a:picLocks noChangeAspect="1"/>
          </p:cNvPicPr>
          <p:nvPr/>
        </p:nvPicPr>
        <p:blipFill>
          <a:blip r:embed="rId3"/>
          <a:stretch>
            <a:fillRect/>
          </a:stretch>
        </p:blipFill>
        <p:spPr>
          <a:xfrm>
            <a:off x="1823509" y="1550225"/>
            <a:ext cx="8544982" cy="4317175"/>
          </a:xfrm>
          <a:prstGeom prst="rect">
            <a:avLst/>
          </a:prstGeom>
        </p:spPr>
      </p:pic>
    </p:spTree>
    <p:extLst>
      <p:ext uri="{BB962C8B-B14F-4D97-AF65-F5344CB8AC3E}">
        <p14:creationId xmlns:p14="http://schemas.microsoft.com/office/powerpoint/2010/main" val="71883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On what date does your organization plan for employees to</a:t>
            </a:r>
            <a:br>
              <a:rPr lang="en-US" sz="2400" dirty="0"/>
            </a:br>
            <a:r>
              <a:rPr lang="en-US" sz="2400" dirty="0"/>
              <a:t>return to work at your physical workplace?</a:t>
            </a:r>
          </a:p>
        </p:txBody>
      </p:sp>
      <p:pic>
        <p:nvPicPr>
          <p:cNvPr id="4" name="Picture 3">
            <a:extLst>
              <a:ext uri="{FF2B5EF4-FFF2-40B4-BE49-F238E27FC236}">
                <a16:creationId xmlns:a16="http://schemas.microsoft.com/office/drawing/2014/main" id="{12E1FD41-A1FD-624A-8810-AACFCB861A5D}"/>
              </a:ext>
            </a:extLst>
          </p:cNvPr>
          <p:cNvPicPr>
            <a:picLocks noChangeAspect="1"/>
          </p:cNvPicPr>
          <p:nvPr/>
        </p:nvPicPr>
        <p:blipFill>
          <a:blip r:embed="rId3"/>
          <a:stretch>
            <a:fillRect/>
          </a:stretch>
        </p:blipFill>
        <p:spPr>
          <a:xfrm>
            <a:off x="2766652" y="1550225"/>
            <a:ext cx="6658695" cy="4317176"/>
          </a:xfrm>
          <a:prstGeom prst="rect">
            <a:avLst/>
          </a:prstGeom>
        </p:spPr>
      </p:pic>
    </p:spTree>
    <p:extLst>
      <p:ext uri="{BB962C8B-B14F-4D97-AF65-F5344CB8AC3E}">
        <p14:creationId xmlns:p14="http://schemas.microsoft.com/office/powerpoint/2010/main" val="192186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Which of the following statements best describes your organization’s approach to returning employees to work at your physical workplace?</a:t>
            </a:r>
          </a:p>
        </p:txBody>
      </p:sp>
      <p:pic>
        <p:nvPicPr>
          <p:cNvPr id="3" name="Picture 2">
            <a:extLst>
              <a:ext uri="{FF2B5EF4-FFF2-40B4-BE49-F238E27FC236}">
                <a16:creationId xmlns:a16="http://schemas.microsoft.com/office/drawing/2014/main" id="{8E2C1CED-8F4F-684C-9B7C-3C85AB8D8372}"/>
              </a:ext>
            </a:extLst>
          </p:cNvPr>
          <p:cNvPicPr>
            <a:picLocks noChangeAspect="1"/>
          </p:cNvPicPr>
          <p:nvPr/>
        </p:nvPicPr>
        <p:blipFill>
          <a:blip r:embed="rId3"/>
          <a:stretch>
            <a:fillRect/>
          </a:stretch>
        </p:blipFill>
        <p:spPr>
          <a:xfrm>
            <a:off x="2122827" y="1544964"/>
            <a:ext cx="7946345" cy="4398636"/>
          </a:xfrm>
          <a:prstGeom prst="rect">
            <a:avLst/>
          </a:prstGeom>
        </p:spPr>
      </p:pic>
    </p:spTree>
    <p:extLst>
      <p:ext uri="{BB962C8B-B14F-4D97-AF65-F5344CB8AC3E}">
        <p14:creationId xmlns:p14="http://schemas.microsoft.com/office/powerpoint/2010/main" val="292710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Today’s Agenda</a:t>
            </a:r>
          </a:p>
        </p:txBody>
      </p:sp>
      <p:sp>
        <p:nvSpPr>
          <p:cNvPr id="3" name="Content Placeholder 2"/>
          <p:cNvSpPr>
            <a:spLocks noGrp="1"/>
          </p:cNvSpPr>
          <p:nvPr>
            <p:ph idx="1"/>
          </p:nvPr>
        </p:nvSpPr>
        <p:spPr/>
        <p:txBody>
          <a:bodyPr>
            <a:normAutofit/>
          </a:bodyPr>
          <a:lstStyle/>
          <a:p>
            <a:pPr lvl="0"/>
            <a:r>
              <a:rPr lang="en-US" dirty="0"/>
              <a:t>Provide a safe workplace </a:t>
            </a:r>
          </a:p>
          <a:p>
            <a:pPr lvl="0"/>
            <a:r>
              <a:rPr lang="en-US" dirty="0"/>
              <a:t>Manage employee fear and stress</a:t>
            </a:r>
          </a:p>
          <a:p>
            <a:pPr lvl="0"/>
            <a:r>
              <a:rPr lang="en-US" dirty="0"/>
              <a:t>Contend with the sense of loss </a:t>
            </a:r>
          </a:p>
          <a:p>
            <a:pPr lvl="0"/>
            <a:r>
              <a:rPr lang="en-US" dirty="0"/>
              <a:t>Instill a feeling of confidence</a:t>
            </a:r>
          </a:p>
          <a:p>
            <a:pPr lvl="0"/>
            <a:r>
              <a:rPr lang="en-US" dirty="0"/>
              <a:t>Keep leaders and employees motivated</a:t>
            </a:r>
          </a:p>
        </p:txBody>
      </p:sp>
    </p:spTree>
    <p:extLst>
      <p:ext uri="{BB962C8B-B14F-4D97-AF65-F5344CB8AC3E}">
        <p14:creationId xmlns:p14="http://schemas.microsoft.com/office/powerpoint/2010/main" val="342591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Provide a Safe Workplace</a:t>
            </a:r>
          </a:p>
        </p:txBody>
      </p:sp>
      <p:sp>
        <p:nvSpPr>
          <p:cNvPr id="3" name="Content Placeholder 2"/>
          <p:cNvSpPr>
            <a:spLocks noGrp="1"/>
          </p:cNvSpPr>
          <p:nvPr>
            <p:ph idx="1"/>
          </p:nvPr>
        </p:nvSpPr>
        <p:spPr/>
        <p:txBody>
          <a:bodyPr>
            <a:normAutofit/>
          </a:bodyPr>
          <a:lstStyle/>
          <a:p>
            <a:pPr marL="0" lvl="0" indent="0">
              <a:spcBef>
                <a:spcPts val="750"/>
              </a:spcBef>
              <a:buNone/>
            </a:pPr>
            <a:r>
              <a:rPr lang="en-US" dirty="0"/>
              <a:t>According to CDC guidance, you should ask three questions when deciding whether to reopen:</a:t>
            </a:r>
          </a:p>
          <a:p>
            <a:pPr marL="914400" lvl="1" indent="-457200">
              <a:spcBef>
                <a:spcPts val="750"/>
              </a:spcBef>
              <a:buFont typeface="+mj-lt"/>
              <a:buAutoNum type="arabicPeriod"/>
            </a:pPr>
            <a:r>
              <a:rPr lang="en-US" dirty="0"/>
              <a:t>Are you in a community no longer requiring significant mitigation?</a:t>
            </a:r>
          </a:p>
          <a:p>
            <a:pPr marL="914400" lvl="1" indent="-457200">
              <a:spcBef>
                <a:spcPts val="750"/>
              </a:spcBef>
              <a:buFont typeface="+mj-lt"/>
              <a:buAutoNum type="arabicPeriod"/>
            </a:pPr>
            <a:r>
              <a:rPr lang="en-US" dirty="0"/>
              <a:t>Will you be able to limit non-essential employees to those from the local geographic area?</a:t>
            </a:r>
          </a:p>
          <a:p>
            <a:pPr marL="914400" lvl="1" indent="-457200">
              <a:spcBef>
                <a:spcPts val="750"/>
              </a:spcBef>
              <a:buFont typeface="+mj-lt"/>
              <a:buAutoNum type="arabicPeriod"/>
            </a:pPr>
            <a:r>
              <a:rPr lang="en-US" dirty="0"/>
              <a:t>Do you have protective measures for employees at higher risk               (i.e. teleworking option, tasks that minimize contact)?</a:t>
            </a:r>
          </a:p>
        </p:txBody>
      </p:sp>
    </p:spTree>
    <p:extLst>
      <p:ext uri="{BB962C8B-B14F-4D97-AF65-F5344CB8AC3E}">
        <p14:creationId xmlns:p14="http://schemas.microsoft.com/office/powerpoint/2010/main" val="3076477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45BF626F45574591B8F0ECE8231946" ma:contentTypeVersion="10" ma:contentTypeDescription="Create a new document." ma:contentTypeScope="" ma:versionID="a2eda8dc6725ec46120e11ddfbaa2152">
  <xsd:schema xmlns:xsd="http://www.w3.org/2001/XMLSchema" xmlns:xs="http://www.w3.org/2001/XMLSchema" xmlns:p="http://schemas.microsoft.com/office/2006/metadata/properties" xmlns:ns2="108faa1d-1ac3-4855-b074-a75ca8e137fa" xmlns:ns3="f4a99f4c-737e-47d6-8288-ebca2dfd1b3a" targetNamespace="http://schemas.microsoft.com/office/2006/metadata/properties" ma:root="true" ma:fieldsID="5ccac288dc4e5e13f2a089d5e38c5115" ns2:_="" ns3:_="">
    <xsd:import namespace="108faa1d-1ac3-4855-b074-a75ca8e137fa"/>
    <xsd:import namespace="f4a99f4c-737e-47d6-8288-ebca2dfd1b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faa1d-1ac3-4855-b074-a75ca8e137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a99f4c-737e-47d6-8288-ebca2dfd1b3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B20C3D-FEE0-4FA1-B78C-CB18B818D26A}">
  <ds:schemaRefs>
    <ds:schemaRef ds:uri="http://schemas.microsoft.com/sharepoint/v3/contenttype/forms"/>
  </ds:schemaRefs>
</ds:datastoreItem>
</file>

<file path=customXml/itemProps2.xml><?xml version="1.0" encoding="utf-8"?>
<ds:datastoreItem xmlns:ds="http://schemas.openxmlformats.org/officeDocument/2006/customXml" ds:itemID="{5A1F399E-3138-415C-AF0F-A4BBC376C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8faa1d-1ac3-4855-b074-a75ca8e137fa"/>
    <ds:schemaRef ds:uri="f4a99f4c-737e-47d6-8288-ebca2dfd1b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B27E39-0F34-4205-A07E-061738F6364E}">
  <ds:schemaRefs>
    <ds:schemaRef ds:uri="http://purl.org/dc/dcmitype/"/>
    <ds:schemaRef ds:uri="108faa1d-1ac3-4855-b074-a75ca8e137fa"/>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f4a99f4c-737e-47d6-8288-ebca2dfd1b3a"/>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1091</TotalTime>
  <Words>1492</Words>
  <Application>Microsoft Office PowerPoint</Application>
  <PresentationFormat>Widescreen</PresentationFormat>
  <Paragraphs>212</Paragraphs>
  <Slides>29</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    COVID-19 &amp; Your Workplace What You Need to Know Today   Returning to Work:  What All Leaders Need to Consider </vt:lpstr>
      <vt:lpstr>Welcome</vt:lpstr>
      <vt:lpstr>From ERC’s NorthCoast 99 Data</vt:lpstr>
      <vt:lpstr>Time for Polls! </vt:lpstr>
      <vt:lpstr>Has your organization set a date to return to  work at your physical workplace?</vt:lpstr>
      <vt:lpstr>On what date does your organization plan for employees to return to work at your physical workplace?</vt:lpstr>
      <vt:lpstr>Which of the following statements best describes your organization’s approach to returning employees to work at your physical workplace?</vt:lpstr>
      <vt:lpstr>Today’s Agenda</vt:lpstr>
      <vt:lpstr>Provide a Safe Workplace</vt:lpstr>
      <vt:lpstr>Reopening Businesses with Workers  at Risk for Serious Illness (CDC Guidelines)</vt:lpstr>
      <vt:lpstr>Provide a Safe Workplace</vt:lpstr>
      <vt:lpstr>Provide a Safe Workplace</vt:lpstr>
      <vt:lpstr>PowerPoint Presentation</vt:lpstr>
      <vt:lpstr>Provide a Safe Workplace</vt:lpstr>
      <vt:lpstr>Provide a Safe Workplace</vt:lpstr>
      <vt:lpstr>Provide a Safe Workplace</vt:lpstr>
      <vt:lpstr>Provide a Safe Workplace</vt:lpstr>
      <vt:lpstr>Provide a Safe Workplace</vt:lpstr>
      <vt:lpstr>PowerPoint Presentation</vt:lpstr>
      <vt:lpstr>Manage Employee Fears and Stress</vt:lpstr>
      <vt:lpstr>Manage Employee Fear and Stress</vt:lpstr>
      <vt:lpstr>Manage Employee Fear and Stress</vt:lpstr>
      <vt:lpstr>Contend with the Sense of Loss</vt:lpstr>
      <vt:lpstr>Instill a Feeling of Confidence</vt:lpstr>
      <vt:lpstr>Keep Your Employees Motivated</vt:lpstr>
      <vt:lpstr>Other Tidbits</vt:lpstr>
      <vt:lpstr>“We can’t moan and lead at the same time!”  -John Maxwell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Rogers</dc:creator>
  <cp:lastModifiedBy>Kelly Keefe</cp:lastModifiedBy>
  <cp:revision>142</cp:revision>
  <cp:lastPrinted>2020-02-11T17:03:53Z</cp:lastPrinted>
  <dcterms:created xsi:type="dcterms:W3CDTF">2016-08-31T17:37:46Z</dcterms:created>
  <dcterms:modified xsi:type="dcterms:W3CDTF">2020-05-06T15:08:12Z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0x010100B545BF626F45574591B8F0ECE8231946</vt:lpwstr>
  </property>
  <property fmtid="{D5CDD505-2E9C-101B-9397-08002B2CF9AE}" pid="3" name="Order">
    <vt:r8>69800</vt:r8>
  </property>
</Properties>
</file>